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373" r:id="rId2"/>
    <p:sldId id="420" r:id="rId3"/>
    <p:sldId id="419" r:id="rId4"/>
    <p:sldId id="263" r:id="rId5"/>
    <p:sldId id="269" r:id="rId6"/>
    <p:sldId id="382" r:id="rId7"/>
    <p:sldId id="268" r:id="rId8"/>
    <p:sldId id="270" r:id="rId9"/>
    <p:sldId id="273" r:id="rId10"/>
    <p:sldId id="383" r:id="rId11"/>
    <p:sldId id="267" r:id="rId12"/>
    <p:sldId id="274" r:id="rId13"/>
    <p:sldId id="286" r:id="rId14"/>
    <p:sldId id="304" r:id="rId15"/>
    <p:sldId id="287" r:id="rId16"/>
    <p:sldId id="306" r:id="rId17"/>
    <p:sldId id="283" r:id="rId18"/>
    <p:sldId id="288" r:id="rId19"/>
    <p:sldId id="303" r:id="rId20"/>
    <p:sldId id="285" r:id="rId21"/>
    <p:sldId id="384" r:id="rId22"/>
    <p:sldId id="316" r:id="rId23"/>
    <p:sldId id="289" r:id="rId24"/>
    <p:sldId id="307" r:id="rId25"/>
    <p:sldId id="317" r:id="rId26"/>
    <p:sldId id="318" r:id="rId27"/>
    <p:sldId id="417" r:id="rId28"/>
    <p:sldId id="386" r:id="rId29"/>
    <p:sldId id="385" r:id="rId30"/>
    <p:sldId id="387" r:id="rId31"/>
    <p:sldId id="284" r:id="rId32"/>
    <p:sldId id="308" r:id="rId33"/>
    <p:sldId id="380" r:id="rId34"/>
    <p:sldId id="296" r:id="rId35"/>
    <p:sldId id="282" r:id="rId36"/>
    <p:sldId id="281" r:id="rId37"/>
    <p:sldId id="319" r:id="rId38"/>
    <p:sldId id="290" r:id="rId39"/>
    <p:sldId id="271" r:id="rId40"/>
    <p:sldId id="280" r:id="rId41"/>
    <p:sldId id="277" r:id="rId42"/>
    <p:sldId id="278" r:id="rId43"/>
    <p:sldId id="279" r:id="rId44"/>
    <p:sldId id="275" r:id="rId45"/>
    <p:sldId id="310" r:id="rId46"/>
    <p:sldId id="388" r:id="rId47"/>
    <p:sldId id="256" r:id="rId48"/>
    <p:sldId id="389" r:id="rId49"/>
    <p:sldId id="297" r:id="rId50"/>
    <p:sldId id="292" r:id="rId51"/>
    <p:sldId id="264" r:id="rId52"/>
    <p:sldId id="302" r:id="rId53"/>
    <p:sldId id="294" r:id="rId54"/>
    <p:sldId id="335" r:id="rId55"/>
    <p:sldId id="299" r:id="rId56"/>
    <p:sldId id="321" r:id="rId57"/>
    <p:sldId id="300" r:id="rId58"/>
    <p:sldId id="301" r:id="rId59"/>
    <p:sldId id="334" r:id="rId60"/>
    <p:sldId id="393" r:id="rId61"/>
    <p:sldId id="332" r:id="rId62"/>
    <p:sldId id="339" r:id="rId63"/>
    <p:sldId id="381" r:id="rId64"/>
    <p:sldId id="322" r:id="rId65"/>
    <p:sldId id="418" r:id="rId66"/>
    <p:sldId id="329" r:id="rId67"/>
    <p:sldId id="394" r:id="rId68"/>
    <p:sldId id="328" r:id="rId69"/>
    <p:sldId id="331" r:id="rId70"/>
    <p:sldId id="338" r:id="rId71"/>
    <p:sldId id="333" r:id="rId72"/>
    <p:sldId id="312" r:id="rId73"/>
    <p:sldId id="311" r:id="rId74"/>
    <p:sldId id="324" r:id="rId75"/>
    <p:sldId id="323" r:id="rId76"/>
    <p:sldId id="325" r:id="rId77"/>
    <p:sldId id="313" r:id="rId78"/>
    <p:sldId id="326" r:id="rId79"/>
    <p:sldId id="345" r:id="rId80"/>
    <p:sldId id="344" r:id="rId81"/>
    <p:sldId id="336" r:id="rId82"/>
    <p:sldId id="337" r:id="rId83"/>
    <p:sldId id="314" r:id="rId84"/>
    <p:sldId id="315" r:id="rId85"/>
    <p:sldId id="395" r:id="rId86"/>
    <p:sldId id="396" r:id="rId87"/>
    <p:sldId id="398" r:id="rId88"/>
    <p:sldId id="399" r:id="rId89"/>
    <p:sldId id="400" r:id="rId90"/>
    <p:sldId id="397" r:id="rId91"/>
    <p:sldId id="340" r:id="rId92"/>
    <p:sldId id="341" r:id="rId93"/>
    <p:sldId id="342" r:id="rId94"/>
    <p:sldId id="378" r:id="rId95"/>
    <p:sldId id="374" r:id="rId96"/>
    <p:sldId id="377" r:id="rId97"/>
    <p:sldId id="379" r:id="rId98"/>
    <p:sldId id="401" r:id="rId99"/>
    <p:sldId id="343" r:id="rId100"/>
    <p:sldId id="347" r:id="rId101"/>
    <p:sldId id="346" r:id="rId102"/>
    <p:sldId id="402" r:id="rId103"/>
    <p:sldId id="348" r:id="rId104"/>
    <p:sldId id="349" r:id="rId105"/>
    <p:sldId id="350" r:id="rId106"/>
    <p:sldId id="351" r:id="rId107"/>
    <p:sldId id="352" r:id="rId108"/>
    <p:sldId id="353" r:id="rId109"/>
    <p:sldId id="405" r:id="rId110"/>
    <p:sldId id="404" r:id="rId111"/>
    <p:sldId id="406" r:id="rId112"/>
    <p:sldId id="354" r:id="rId113"/>
    <p:sldId id="403" r:id="rId114"/>
    <p:sldId id="355" r:id="rId115"/>
    <p:sldId id="358" r:id="rId116"/>
    <p:sldId id="356" r:id="rId117"/>
    <p:sldId id="408" r:id="rId118"/>
    <p:sldId id="359" r:id="rId119"/>
    <p:sldId id="361" r:id="rId120"/>
    <p:sldId id="360" r:id="rId121"/>
    <p:sldId id="357" r:id="rId122"/>
    <p:sldId id="362" r:id="rId123"/>
    <p:sldId id="366" r:id="rId124"/>
    <p:sldId id="365" r:id="rId125"/>
    <p:sldId id="363" r:id="rId126"/>
    <p:sldId id="364" r:id="rId127"/>
    <p:sldId id="367" r:id="rId128"/>
    <p:sldId id="407" r:id="rId129"/>
    <p:sldId id="368" r:id="rId130"/>
    <p:sldId id="372" r:id="rId131"/>
    <p:sldId id="412" r:id="rId132"/>
    <p:sldId id="414" r:id="rId133"/>
    <p:sldId id="415" r:id="rId134"/>
    <p:sldId id="413" r:id="rId135"/>
    <p:sldId id="416" r:id="rId136"/>
    <p:sldId id="410" r:id="rId137"/>
  </p:sldIdLst>
  <p:sldSz cx="9144000" cy="6858000" type="screen4x3"/>
  <p:notesSz cx="6867525" cy="9994900"/>
  <p:custDataLst>
    <p:tags r:id="rId139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>
      <p:cViewPr varScale="1">
        <p:scale>
          <a:sx n="72" d="100"/>
          <a:sy n="72" d="100"/>
        </p:scale>
        <p:origin x="146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9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F3C9F-4038-4A3B-B2AA-42BCB4C9EF81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5038" y="749300"/>
            <a:ext cx="4997450" cy="3748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748213"/>
            <a:ext cx="5492750" cy="4497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3250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3250"/>
            <a:ext cx="2976563" cy="500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10A30-3795-4863-B9EE-5F856028774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82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0A30-3795-4863-B9EE-5F856028774D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01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49300"/>
            <a:ext cx="4997450" cy="3748088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32" y="4747298"/>
            <a:ext cx="5494662" cy="449794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smtClean="0">
                <a:latin typeface="Times" pitchFamily="18" charset="0"/>
                <a:ea typeface="Osaka"/>
              </a:rPr>
              <a:t>Thank you, Dr…. And I truly appreciate your invitation to give me opportunities to present my research programs at Dept. joint scientific lecture session.  I have been invited for research presentation at many places…. However, ironically it’s first time to give presentation at Thomas Jefferson University although I joined to TJU more than 5 years ago.  So, it’s really my pleasure to introduce what I have achieved since I came to TJU.  I’m so glad that I met Dr. …..at faculty social club one year ago.  He has an idea to invite me as a lecturer to talk about this plant molecular biofarming…. He was interested in what I’m doing at TJU.  </a:t>
            </a:r>
          </a:p>
        </p:txBody>
      </p:sp>
    </p:spTree>
    <p:extLst>
      <p:ext uri="{BB962C8B-B14F-4D97-AF65-F5344CB8AC3E}">
        <p14:creationId xmlns:p14="http://schemas.microsoft.com/office/powerpoint/2010/main" val="203589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9246" y="9492998"/>
            <a:ext cx="2976676" cy="5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1pPr>
            <a:lvl2pPr marL="749042" indent="-288093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2pPr>
            <a:lvl3pPr marL="1152373" indent="-230475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3pPr>
            <a:lvl4pPr marL="1613322" indent="-230475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4pPr>
            <a:lvl5pPr marL="2074271" indent="-230475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5pPr>
            <a:lvl6pPr marL="2535220" indent="-23047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6pPr>
            <a:lvl7pPr marL="2996169" indent="-23047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7pPr>
            <a:lvl8pPr marL="3457118" indent="-23047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8pPr>
            <a:lvl9pPr marL="3918067" indent="-230475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9pPr>
          </a:lstStyle>
          <a:p>
            <a:pPr eaLnBrk="1" hangingPunct="1"/>
            <a:fld id="{65DEA3E8-9923-4228-8D08-07749030E110}" type="slidenum">
              <a:rPr lang="en-US" altLang="ko-KR">
                <a:solidFill>
                  <a:srgbClr val="000000"/>
                </a:solidFill>
              </a:rPr>
              <a:pPr eaLnBrk="1" hangingPunct="1"/>
              <a:t>135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altLang="ko-KR" smtClean="0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2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0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02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25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4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8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57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0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72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0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42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13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EF6D1-A9F1-4E48-8C2F-374A992097D9}" type="datetimeFigureOut">
              <a:rPr lang="ko-KR" altLang="en-US" smtClean="0"/>
              <a:pPr/>
              <a:t>2017-04-20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34DC6-39F6-4CB3-A7D2-79E7D9B126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53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://ko.wikipedia.org/wiki/%ED%8C%8C%EC%9D%BC:Serotonin.sv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gi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://footballk.net/mediawiki/images/7/78/Flag_of_Chile.svg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gif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e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9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us%C3%A9e_Rodin" TargetMode="External"/><Relationship Id="rId2" Type="http://schemas.openxmlformats.org/officeDocument/2006/relationships/hyperlink" Target="http://en.wikipedia.org/wiki/The_Gates_of_Hel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hyperlink" Target="//upload.wikimedia.org/wikipedia/commons/6/69/Z%C3%BCrich_-_Kunsthaus_-_Rodin's_H%C3%B6llentor_IMG_7384_ShiftN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en.wikipedia.org/wiki/Mus%C3%A9e_Rodin" TargetMode="Externa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taepd" TargetMode="External"/><Relationship Id="rId2" Type="http://schemas.openxmlformats.org/officeDocument/2006/relationships/hyperlink" Target="http://blog.naver.com/taepd/19834058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//upload.wikimedia.org/wikipedia/commons/b/b7/Camille_Claudel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Camille_Claudel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b/Camille_Claudel_atelier.jpg" TargetMode="External"/><Relationship Id="rId2" Type="http://schemas.openxmlformats.org/officeDocument/2006/relationships/hyperlink" Target="http://en.wikipedia.org/wiki/Camille_Claude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60143" y="1196450"/>
            <a:ext cx="6672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/>
              <a:t>의생명노벨상이야기</a:t>
            </a:r>
            <a:r>
              <a:rPr lang="ko-KR" altLang="en-US" sz="3600" dirty="0" smtClean="0"/>
              <a:t> 강의 소개 </a:t>
            </a:r>
            <a:endParaRPr lang="en-US" altLang="ko-KR" sz="3600" dirty="0" smtClean="0"/>
          </a:p>
          <a:p>
            <a:pPr algn="ctr"/>
            <a:r>
              <a:rPr lang="ko-KR" altLang="en-US" sz="3600" dirty="0" smtClean="0"/>
              <a:t>및 </a:t>
            </a:r>
            <a:r>
              <a:rPr lang="en-US" altLang="ko-KR" sz="3600" dirty="0" smtClean="0"/>
              <a:t>1</a:t>
            </a:r>
            <a:r>
              <a:rPr lang="ko-KR" altLang="en-US" sz="3600" dirty="0" smtClean="0"/>
              <a:t>주차 강의 </a:t>
            </a:r>
            <a:r>
              <a:rPr lang="en-US" altLang="ko-KR" sz="3600" dirty="0" smtClean="0"/>
              <a:t>(IG Nobel prize)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82187" y="5327163"/>
            <a:ext cx="2951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/>
              <a:t>의과대학 의학부 </a:t>
            </a:r>
            <a:endParaRPr lang="en-US" altLang="ko-KR" sz="2800" dirty="0" smtClean="0"/>
          </a:p>
          <a:p>
            <a:pPr algn="ctr"/>
            <a:r>
              <a:rPr lang="ko-KR" altLang="en-US" sz="2800" dirty="0" err="1" smtClean="0"/>
              <a:t>고기성</a:t>
            </a:r>
            <a:r>
              <a:rPr lang="ko-KR" altLang="en-US" sz="2800" dirty="0" smtClean="0"/>
              <a:t> 교수</a:t>
            </a:r>
            <a:endParaRPr lang="en-US" altLang="ko-KR" sz="2800" dirty="0"/>
          </a:p>
        </p:txBody>
      </p:sp>
      <p:pic>
        <p:nvPicPr>
          <p:cNvPr id="7" name="Picture 2" descr="http://webposter.co.kr/common/DownFiles/chunang_uni_1_lar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02" y="3056384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upload.wikimedia.org/wikipedia/commons/8/8f/Auguste_Rodin_1893_Nad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188640"/>
            <a:ext cx="5616624" cy="55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95536" y="6093296"/>
            <a:ext cx="8424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François-</a:t>
            </a:r>
            <a:r>
              <a:rPr lang="en-US" altLang="ko-KR" b="1" dirty="0" err="1" smtClean="0"/>
              <a:t>Auguste</a:t>
            </a:r>
            <a:r>
              <a:rPr lang="en-US" altLang="ko-KR" b="1" dirty="0" smtClean="0"/>
              <a:t>-René Rodin</a:t>
            </a:r>
            <a:r>
              <a:rPr lang="en-US" altLang="ko-KR" dirty="0" smtClean="0"/>
              <a:t> (1840 – 1917), known as </a:t>
            </a:r>
            <a:r>
              <a:rPr lang="en-US" altLang="ko-KR" b="1" dirty="0" err="1" smtClean="0"/>
              <a:t>Auguste</a:t>
            </a:r>
            <a:r>
              <a:rPr lang="en-US" altLang="ko-KR" b="1" dirty="0" smtClean="0"/>
              <a:t> Rodin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0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4964975"/>
            <a:ext cx="7848872" cy="138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우울증의 원인 가운데 하나가 부족한 </a:t>
            </a:r>
            <a:r>
              <a:rPr lang="ko-KR" altLang="en-US" dirty="0" err="1"/>
              <a:t>세로토닌이니</a:t>
            </a:r>
            <a:r>
              <a:rPr lang="ko-KR" altLang="en-US" dirty="0"/>
              <a:t> 한번 나온 </a:t>
            </a:r>
            <a:r>
              <a:rPr lang="ko-KR" altLang="en-US" dirty="0" err="1"/>
              <a:t>세로토닌을</a:t>
            </a:r>
            <a:r>
              <a:rPr lang="ko-KR" altLang="en-US" dirty="0"/>
              <a:t> 몸이 다시 흡수 못하게 하면 머리 속에 </a:t>
            </a:r>
            <a:r>
              <a:rPr lang="ko-KR" altLang="en-US" dirty="0" err="1"/>
              <a:t>세로토닌이</a:t>
            </a:r>
            <a:r>
              <a:rPr lang="ko-KR" altLang="en-US" dirty="0"/>
              <a:t> 철철 넘쳐 흐르고 그러다 보면 사람이 행복해 지는 것 아니겠어</a:t>
            </a:r>
            <a:r>
              <a:rPr lang="en-US" altLang="ko-KR" dirty="0"/>
              <a:t>… </a:t>
            </a:r>
            <a:r>
              <a:rPr lang="ko-KR" altLang="en-US" dirty="0"/>
              <a:t>라는 가정하에 개발한 약이고 개발 후 임상 실험에서 실제 좋은 효과를 보여줬다고 한</a:t>
            </a:r>
            <a:r>
              <a:rPr lang="ko-KR" altLang="en-US" dirty="0" smtClean="0"/>
              <a:t>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72" name="Picture 4" descr="Serotonin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35" y="1484784"/>
            <a:ext cx="2781725" cy="194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09844" y="3635732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세로토닌의</a:t>
            </a:r>
            <a:r>
              <a:rPr lang="ko-KR" altLang="en-US" dirty="0" smtClean="0"/>
              <a:t> 분자식</a:t>
            </a:r>
            <a:endParaRPr lang="ko-KR" altLang="en-US" dirty="0"/>
          </a:p>
        </p:txBody>
      </p:sp>
      <p:pic>
        <p:nvPicPr>
          <p:cNvPr id="7174" name="Picture 6" descr="http://artemistics.files.wordpress.com/2010/06/seroton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227" y="1196752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8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sciencephoto.com/image/282151/large/M6300297-Prozac-SP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 b="10653"/>
          <a:stretch/>
        </p:blipFill>
        <p:spPr bwMode="auto">
          <a:xfrm>
            <a:off x="835893" y="1052278"/>
            <a:ext cx="352008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8144" y="39957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손톱대합조</a:t>
            </a:r>
            <a:r>
              <a:rPr lang="ko-KR" altLang="en-US" dirty="0"/>
              <a:t>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427984" y="2627620"/>
            <a:ext cx="5400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107554" y="4869160"/>
            <a:ext cx="72088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게슈버그</a:t>
            </a:r>
            <a:r>
              <a:rPr lang="ko-KR" altLang="en-US" dirty="0" smtClean="0"/>
              <a:t> </a:t>
            </a:r>
            <a:r>
              <a:rPr lang="ko-KR" altLang="en-US" dirty="0"/>
              <a:t>대학의 </a:t>
            </a:r>
            <a:r>
              <a:rPr lang="ko-KR" altLang="en-US" dirty="0" err="1"/>
              <a:t>피터</a:t>
            </a:r>
            <a:r>
              <a:rPr lang="ko-KR" altLang="en-US" dirty="0"/>
              <a:t> 퐁</a:t>
            </a:r>
            <a:r>
              <a:rPr lang="en-US" altLang="ko-KR" dirty="0"/>
              <a:t>(Peter Pong) </a:t>
            </a:r>
            <a:r>
              <a:rPr lang="ko-KR" altLang="en-US" dirty="0"/>
              <a:t>박사는 </a:t>
            </a:r>
            <a:r>
              <a:rPr lang="ko-KR" altLang="en-US" dirty="0" smtClean="0"/>
              <a:t>손톱대합조개에게     이 </a:t>
            </a:r>
            <a:r>
              <a:rPr lang="ko-KR" altLang="en-US" dirty="0" err="1" smtClean="0"/>
              <a:t>프로작을</a:t>
            </a:r>
            <a:r>
              <a:rPr lang="ko-KR" altLang="en-US" dirty="0" smtClean="0"/>
              <a:t> </a:t>
            </a:r>
            <a:r>
              <a:rPr lang="ko-KR" altLang="en-US" dirty="0"/>
              <a:t>먹여 보기로 </a:t>
            </a:r>
            <a:r>
              <a:rPr lang="ko-KR" altLang="en-US" dirty="0" smtClean="0"/>
              <a:t>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그 </a:t>
            </a:r>
            <a:r>
              <a:rPr lang="ko-KR" altLang="en-US" dirty="0"/>
              <a:t>결과 </a:t>
            </a:r>
            <a:r>
              <a:rPr lang="ko-KR" altLang="en-US" dirty="0" err="1"/>
              <a:t>프로작을</a:t>
            </a:r>
            <a:r>
              <a:rPr lang="ko-KR" altLang="en-US" dirty="0"/>
              <a:t> 먹은 손톱대합조개들은 </a:t>
            </a:r>
            <a:r>
              <a:rPr lang="ko-KR" altLang="en-US" dirty="0" err="1"/>
              <a:t>프로작을</a:t>
            </a:r>
            <a:r>
              <a:rPr lang="ko-KR" altLang="en-US" dirty="0"/>
              <a:t> 먹지 않은 일반 </a:t>
            </a:r>
            <a:r>
              <a:rPr lang="ko-KR" altLang="en-US" dirty="0" smtClean="0"/>
              <a:t>   손톱대합조개들에 </a:t>
            </a:r>
            <a:r>
              <a:rPr lang="ko-KR" altLang="en-US" dirty="0"/>
              <a:t>비해 더욱 더 활발한 사교활동을 </a:t>
            </a:r>
            <a:r>
              <a:rPr lang="ko-KR" altLang="en-US" dirty="0" smtClean="0"/>
              <a:t>보여주었다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Picture 2" descr="http://postfiles5.naver.net/20120905_260/chen28218_1346842405198I6n9x_JPEG/Asian-clams1-550x412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142554"/>
            <a:ext cx="3810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86851" y="188640"/>
            <a:ext cx="6622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대합조개에 우울증 치료제 </a:t>
            </a:r>
            <a:r>
              <a:rPr lang="ko-KR" altLang="en-US" sz="2000" b="1" dirty="0" err="1" smtClean="0"/>
              <a:t>프로작을</a:t>
            </a:r>
            <a:r>
              <a:rPr lang="ko-KR" altLang="en-US" sz="2000" b="1" dirty="0" smtClean="0"/>
              <a:t> 투여한 미국인 교수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(1998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생물학상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5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pds11.egloos.com/pds/200810/16/22/e0027722_48f6eb1e9a2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8478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postfiles3.naver.net/20091207_66/sauna99_1260157734661yFXEd_jpg/%EA%B7%80%EC%A7%84%EB%93%9C%EA%B8%B0_sauna99.jpg?type=w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3"/>
          <a:stretch/>
        </p:blipFill>
        <p:spPr bwMode="auto">
          <a:xfrm>
            <a:off x="1358255" y="836712"/>
            <a:ext cx="6419850" cy="39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39788" y="4797152"/>
            <a:ext cx="7272808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귀 안에 진드기나 벼룩이 있으면 고양이는 머리를 심하게 흔들고 </a:t>
            </a:r>
            <a:r>
              <a:rPr lang="ko-KR" altLang="en-US" dirty="0" smtClean="0"/>
              <a:t>   귀를 </a:t>
            </a:r>
            <a:r>
              <a:rPr lang="ko-KR" altLang="en-US" dirty="0"/>
              <a:t>계속 긁으며 귓바퀴 안에 작고 흰 벌레가 천천히 돌아다니거나 악취가 나고 검게 더러워지는 등의 증상을 </a:t>
            </a:r>
            <a:r>
              <a:rPr lang="ko-KR" altLang="en-US" dirty="0" smtClean="0"/>
              <a:t>나타낸다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20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7584" y="5229200"/>
            <a:ext cx="7920880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수의사 </a:t>
            </a:r>
            <a:r>
              <a:rPr lang="ko-KR" altLang="en-US" dirty="0" err="1"/>
              <a:t>로버트</a:t>
            </a:r>
            <a:r>
              <a:rPr lang="ko-KR" altLang="en-US" dirty="0"/>
              <a:t> </a:t>
            </a:r>
            <a:r>
              <a:rPr lang="en-US" altLang="ko-KR" dirty="0"/>
              <a:t>A. </a:t>
            </a:r>
            <a:r>
              <a:rPr lang="ko-KR" altLang="en-US" dirty="0" err="1"/>
              <a:t>로페즈</a:t>
            </a:r>
            <a:r>
              <a:rPr lang="en-US" altLang="ko-KR" dirty="0"/>
              <a:t>(Robert A. Lopez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ko-KR" altLang="en-US" dirty="0"/>
              <a:t>고양이들이 얼마나 가려울지 고양이의 입장에서 그 고통을 이해하기 </a:t>
            </a:r>
            <a:r>
              <a:rPr lang="ko-KR" altLang="en-US" dirty="0" smtClean="0"/>
              <a:t>위해서 고양이 </a:t>
            </a:r>
            <a:r>
              <a:rPr lang="ko-KR" altLang="en-US" dirty="0"/>
              <a:t>귀 진드기를 직접 </a:t>
            </a:r>
            <a:r>
              <a:rPr lang="ko-KR" altLang="en-US" dirty="0" smtClean="0"/>
              <a:t> 자신의 </a:t>
            </a:r>
            <a:r>
              <a:rPr lang="ko-KR" altLang="en-US" dirty="0"/>
              <a:t>귀에 넣어 </a:t>
            </a:r>
            <a:r>
              <a:rPr lang="ko-KR" altLang="en-US" dirty="0" smtClean="0"/>
              <a:t>보았다</a:t>
            </a:r>
            <a:r>
              <a:rPr lang="en-US" altLang="ko-KR" dirty="0"/>
              <a:t>.</a:t>
            </a:r>
          </a:p>
        </p:txBody>
      </p:sp>
      <p:pic>
        <p:nvPicPr>
          <p:cNvPr id="9218" name="Picture 2" descr="http://blogfiles.naver.net/data25/2007/2/7/260/mite-mysalzbur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80579"/>
            <a:ext cx="1524000" cy="14859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t2.gstatic.com/images?q=tbn:ANd9GcQf1LcvuJ0hZrEH1V_sEuNVne03NzjRAbowO6FBYWxQm0VsrU6s_Fqn8o6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56792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2855640" y="1380579"/>
            <a:ext cx="3660576" cy="1485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855640" y="2866479"/>
            <a:ext cx="3660576" cy="1304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6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postfiles2.naver.net/20090919_33/zhook_12533272125758av6W_jpg/catear_zhook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992336"/>
            <a:ext cx="1743075" cy="15811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fs9.blog.daum.net/image/23/blog/2007/08/03/10/52/46b28a41efa4d&amp;filename=%EA%B7%80%EC%97%AC%EC%9A%B4%20%EA%B3%A0%EC%96%91%EC%9D%B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82101"/>
            <a:ext cx="3168352" cy="27228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news.chosun.com/site/data/img_dir/2007/11/27/2007112701270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82101"/>
            <a:ext cx="1686281" cy="27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2915816" y="2144464"/>
            <a:ext cx="1008112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148064" y="2144464"/>
            <a:ext cx="864096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96136" y="2813436"/>
            <a:ext cx="208823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0" dirty="0"/>
              <a:t>X</a:t>
            </a:r>
            <a:endParaRPr lang="ko-KR" altLang="en-US" sz="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6706" y="6444044"/>
            <a:ext cx="847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그 결과 다행히 고양이 귀 진드기는 사람에게는 감염이 되지 않음을 알게 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2139" y="188640"/>
            <a:ext cx="8289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고양이 귀에 서식하는 진드기를 자기 귀에 넣으면 어떤 일이 벌어질까</a:t>
            </a:r>
            <a:r>
              <a:rPr lang="en-US" altLang="ko-KR" sz="2000" b="1" dirty="0" smtClean="0"/>
              <a:t>?</a:t>
            </a:r>
          </a:p>
          <a:p>
            <a:pPr algn="ctr"/>
            <a:r>
              <a:rPr lang="en-US" altLang="ko-KR" sz="2000" b="1" dirty="0" smtClean="0"/>
              <a:t>(1998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생물학상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064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2852" y="500479"/>
            <a:ext cx="70583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실험을 통해 물이 무언가를 기억할 수 있다는 사실을 알아냄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(1991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화학상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2290" name="Picture 2" descr="http://www.messagetoeagle.com/images/wat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97558"/>
            <a:ext cx="53340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008" y="5530006"/>
            <a:ext cx="8964488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자크</a:t>
            </a:r>
            <a:r>
              <a:rPr lang="ko-KR" altLang="en-US" dirty="0"/>
              <a:t> </a:t>
            </a:r>
            <a:r>
              <a:rPr lang="ko-KR" altLang="en-US" dirty="0" err="1"/>
              <a:t>벤베니스테</a:t>
            </a:r>
            <a:r>
              <a:rPr lang="en-US" altLang="ko-KR" dirty="0"/>
              <a:t>(Jacques </a:t>
            </a:r>
            <a:r>
              <a:rPr lang="en-US" altLang="ko-KR" dirty="0" err="1"/>
              <a:t>Benveniste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/>
              <a:t>1988</a:t>
            </a:r>
            <a:r>
              <a:rPr lang="ko-KR" altLang="en-US" dirty="0"/>
              <a:t>년 프랑스 국립과학연구소에서 물</a:t>
            </a:r>
            <a:r>
              <a:rPr lang="en-US" altLang="ko-KR" dirty="0"/>
              <a:t>(H2O)</a:t>
            </a:r>
            <a:r>
              <a:rPr lang="ko-KR" altLang="en-US" dirty="0"/>
              <a:t>이라는 액체에서 정보를 기억하는 성질이 있다고 제기하였다</a:t>
            </a:r>
            <a:r>
              <a:rPr lang="en-US" altLang="ko-KR" dirty="0"/>
              <a:t>. </a:t>
            </a:r>
            <a:r>
              <a:rPr lang="ko-KR" altLang="en-US" dirty="0" smtClean="0"/>
              <a:t>물에는 </a:t>
            </a:r>
            <a:r>
              <a:rPr lang="ko-KR" altLang="en-US" dirty="0"/>
              <a:t>물질의 특성을 기억하고 있는 성질이 있으며</a:t>
            </a:r>
            <a:r>
              <a:rPr lang="en-US" altLang="ko-KR" dirty="0"/>
              <a:t>, </a:t>
            </a:r>
            <a:r>
              <a:rPr lang="ko-KR" altLang="en-US" dirty="0"/>
              <a:t>또한 그 성질을 재현할 수 있는 능력도 있다고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2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4177705"/>
            <a:ext cx="8424936" cy="2386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그는 </a:t>
            </a:r>
            <a:r>
              <a:rPr lang="en-US" altLang="ko-KR" dirty="0"/>
              <a:t>'</a:t>
            </a:r>
            <a:r>
              <a:rPr lang="ko-KR" altLang="en-US" dirty="0"/>
              <a:t>혈액응고실험</a:t>
            </a:r>
            <a:r>
              <a:rPr lang="en-US" altLang="ko-KR" dirty="0"/>
              <a:t>'</a:t>
            </a:r>
            <a:r>
              <a:rPr lang="ko-KR" altLang="en-US" dirty="0"/>
              <a:t>으로써 물이 정보를 기억하는 성질이 있음을 입증하였다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혈장이 응고하기 위해서는 칼슘이 필요하다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헤파린은</a:t>
            </a:r>
            <a:r>
              <a:rPr lang="ko-KR" altLang="en-US" dirty="0"/>
              <a:t> 혈장을 응고시키는 작용을 방해하는 성질이 있어 </a:t>
            </a:r>
            <a:r>
              <a:rPr lang="ko-KR" altLang="en-US" dirty="0" err="1"/>
              <a:t>헤파린을</a:t>
            </a:r>
            <a:r>
              <a:rPr lang="ko-KR" altLang="en-US" dirty="0"/>
              <a:t> 넣으면 칼슘이 있어도 혈장이 응고되지 않는다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그래서 </a:t>
            </a:r>
            <a:r>
              <a:rPr lang="en-US" altLang="ko-KR" dirty="0"/>
              <a:t>'</a:t>
            </a:r>
            <a:r>
              <a:rPr lang="ko-KR" altLang="en-US" dirty="0" err="1"/>
              <a:t>헤파린의</a:t>
            </a:r>
            <a:r>
              <a:rPr lang="ko-KR" altLang="en-US" dirty="0"/>
              <a:t> 파동정보가 들어있는 물</a:t>
            </a:r>
            <a:r>
              <a:rPr lang="en-US" altLang="ko-KR" dirty="0"/>
              <a:t>'</a:t>
            </a:r>
            <a:r>
              <a:rPr lang="ko-KR" altLang="en-US" dirty="0"/>
              <a:t>을 첨가했더니 혈장이 응고하지 않았다</a:t>
            </a:r>
            <a:r>
              <a:rPr lang="en-US" altLang="ko-KR" dirty="0"/>
              <a:t>. </a:t>
            </a:r>
            <a:r>
              <a:rPr lang="ko-KR" altLang="en-US" dirty="0"/>
              <a:t>이는 물 자체에는 </a:t>
            </a:r>
            <a:r>
              <a:rPr lang="ko-KR" altLang="en-US" dirty="0" err="1"/>
              <a:t>헤파린의</a:t>
            </a:r>
            <a:r>
              <a:rPr lang="ko-KR" altLang="en-US" dirty="0"/>
              <a:t> 성분이 포함되어 있지 않지만</a:t>
            </a:r>
            <a:r>
              <a:rPr lang="en-US" altLang="ko-KR" dirty="0"/>
              <a:t>, </a:t>
            </a:r>
            <a:r>
              <a:rPr lang="ko-KR" altLang="en-US" dirty="0"/>
              <a:t>물 자체에 </a:t>
            </a:r>
            <a:r>
              <a:rPr lang="ko-KR" altLang="en-US" dirty="0" err="1"/>
              <a:t>헤파린의</a:t>
            </a:r>
            <a:r>
              <a:rPr lang="ko-KR" altLang="en-US" dirty="0"/>
              <a:t> 정보가 각인되어 </a:t>
            </a:r>
            <a:r>
              <a:rPr lang="ko-KR" altLang="en-US" dirty="0" err="1"/>
              <a:t>헤파린의</a:t>
            </a:r>
            <a:r>
              <a:rPr lang="ko-KR" altLang="en-US" dirty="0"/>
              <a:t> 효과가 나타난 것이라고 한다</a:t>
            </a:r>
            <a:r>
              <a:rPr lang="en-US" altLang="ko-KR" dirty="0"/>
              <a:t>.</a:t>
            </a:r>
          </a:p>
        </p:txBody>
      </p:sp>
      <p:pic>
        <p:nvPicPr>
          <p:cNvPr id="1026" name="Picture 2" descr="http://postfiles11.naver.net/data44/2008/12/30/202/love_zhook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4664"/>
            <a:ext cx="26955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6096" y="1124744"/>
            <a:ext cx="211307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헤파린의</a:t>
            </a:r>
            <a:r>
              <a:rPr lang="ko-KR" altLang="en-US" dirty="0" smtClean="0"/>
              <a:t> 파동정보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483768" y="1334086"/>
            <a:ext cx="2952328" cy="885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8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jihaeyoo.files.wordpress.com/2008/10/200810060164_06031207_598800100_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80728"/>
            <a:ext cx="5715000" cy="424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7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mlbpark.donga.com/data/fileUpload/201102/12978368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56792"/>
            <a:ext cx="38100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3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activerain.com/image_store/uploads/6/4/8/8/9/ar1201398335988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00" y="98072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1520" y="5803635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>
                <a:effectLst/>
              </a:rPr>
              <a:t>The Thinker</a:t>
            </a:r>
            <a:r>
              <a:rPr lang="en-US" altLang="ko-KR" dirty="0" smtClean="0">
                <a:effectLst/>
              </a:rPr>
              <a:t> (1879–1889) is among the most recognized works in all of sculpture.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4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http://file.dailian.co.kr/news/201001/news1263535640_187955_1_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62880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1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cfs13.tistory.com/image/6/tistory/2009/03/05/18/00/49af94a6c77b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65797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3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g.lifestyler.co.kr/uploads/program/cheditor/2012/07/238AMIN4QDI3QQGM5R8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711" y="1276350"/>
            <a:ext cx="645795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3025" y="5656963"/>
            <a:ext cx="651332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응답하라 </a:t>
            </a:r>
            <a:r>
              <a:rPr lang="en-US" altLang="ko-KR" dirty="0" smtClean="0"/>
              <a:t>1997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90</a:t>
            </a:r>
            <a:r>
              <a:rPr lang="ko-KR" altLang="en-US" dirty="0" smtClean="0"/>
              <a:t>년대의 모습을 떠올려보게 하는 드라마로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HOT, </a:t>
            </a:r>
            <a:r>
              <a:rPr lang="ko-KR" altLang="en-US" dirty="0" err="1" smtClean="0"/>
              <a:t>젝스키스</a:t>
            </a:r>
            <a:r>
              <a:rPr lang="en-US" altLang="ko-KR" dirty="0" smtClean="0"/>
              <a:t>, </a:t>
            </a:r>
            <a:r>
              <a:rPr lang="ko-KR" altLang="en-US" b="1" dirty="0" err="1" smtClean="0"/>
              <a:t>다마고치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삐삐 등이 등장해 향수를 일으킨다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36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8387" y="500479"/>
            <a:ext cx="4567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 smtClean="0"/>
              <a:t>다마고치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(1997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경제학상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026" name="Picture 2" descr="http://postfiles9.naver.net/20101008_40/zhook_1286505700205v71es_JPEG/tamagochi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784"/>
            <a:ext cx="268605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5229200"/>
            <a:ext cx="777686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한때 대한민국에서 큰 인기를 끌었던 </a:t>
            </a:r>
            <a:r>
              <a:rPr lang="ko-KR" altLang="en-US" dirty="0" err="1"/>
              <a:t>다마고치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버튼 </a:t>
            </a:r>
            <a:r>
              <a:rPr lang="ko-KR" altLang="en-US" dirty="0" smtClean="0"/>
              <a:t>세 개를 </a:t>
            </a:r>
            <a:r>
              <a:rPr lang="ko-KR" altLang="en-US" dirty="0"/>
              <a:t>조작해서 가상의 애완동물을 키워주는 게임기로 애완동물을 꾸준히 보살펴주지 않으면 죽어버리기까지 하는 실제 애완동물을 키우는 것 같은 느낌이 나는 가상 애완동물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14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3626" y="1086991"/>
            <a:ext cx="855674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하지만 </a:t>
            </a:r>
            <a:r>
              <a:rPr lang="ko-KR" altLang="en-US" dirty="0" err="1"/>
              <a:t>다마고치는</a:t>
            </a:r>
            <a:r>
              <a:rPr lang="ko-KR" altLang="en-US" dirty="0"/>
              <a:t> 사회적으로 문제를 </a:t>
            </a:r>
            <a:r>
              <a:rPr lang="ko-KR" altLang="en-US" dirty="0" smtClean="0"/>
              <a:t>일으켰다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 smtClean="0"/>
              <a:t>학생들이 </a:t>
            </a:r>
            <a:r>
              <a:rPr lang="ko-KR" altLang="en-US" dirty="0" err="1" smtClean="0"/>
              <a:t>다마고치에만</a:t>
            </a:r>
            <a:r>
              <a:rPr lang="ko-KR" altLang="en-US" dirty="0" smtClean="0"/>
              <a:t> </a:t>
            </a:r>
            <a:r>
              <a:rPr lang="ko-KR" altLang="en-US" dirty="0"/>
              <a:t>신경이 </a:t>
            </a:r>
            <a:r>
              <a:rPr lang="ko-KR" altLang="en-US" dirty="0" smtClean="0"/>
              <a:t>쏠려서 </a:t>
            </a:r>
            <a:r>
              <a:rPr lang="ko-KR" altLang="en-US" dirty="0"/>
              <a:t>학업을 </a:t>
            </a:r>
            <a:r>
              <a:rPr lang="ko-KR" altLang="en-US" dirty="0" smtClean="0"/>
              <a:t>소홀히 </a:t>
            </a:r>
            <a:r>
              <a:rPr lang="ko-KR" altLang="en-US" dirty="0"/>
              <a:t>하자 교육청은 학교에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다마고치</a:t>
            </a:r>
            <a:r>
              <a:rPr lang="ko-KR" altLang="en-US" dirty="0" smtClean="0"/>
              <a:t> </a:t>
            </a:r>
            <a:r>
              <a:rPr lang="ko-KR" altLang="en-US" dirty="0"/>
              <a:t>반입을 금지시켰다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한 초등학생은 </a:t>
            </a:r>
            <a:r>
              <a:rPr lang="ko-KR" altLang="en-US" dirty="0" err="1"/>
              <a:t>다마고치</a:t>
            </a:r>
            <a:r>
              <a:rPr lang="ko-KR" altLang="en-US" dirty="0"/>
              <a:t> 때문에 현실을 혼동하여 죽여도 다시 살아날 것이라고 믿고 강아지를 죽인 적이 있었다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/>
              <a:t>프랑스의 </a:t>
            </a:r>
            <a:r>
              <a:rPr lang="en-US" altLang="ko-KR" dirty="0"/>
              <a:t>27</a:t>
            </a:r>
            <a:r>
              <a:rPr lang="ko-KR" altLang="en-US" dirty="0"/>
              <a:t>세의 한 여성은 </a:t>
            </a:r>
            <a:r>
              <a:rPr lang="ko-KR" altLang="en-US" dirty="0" err="1" smtClean="0"/>
              <a:t>다마고치</a:t>
            </a:r>
            <a:r>
              <a:rPr lang="ko-KR" altLang="en-US" dirty="0" smtClean="0"/>
              <a:t> 에게 </a:t>
            </a:r>
            <a:r>
              <a:rPr lang="ko-KR" altLang="en-US" dirty="0"/>
              <a:t>밥을 주다가 운전을 </a:t>
            </a:r>
            <a:r>
              <a:rPr lang="ko-KR" altLang="en-US" dirty="0" smtClean="0"/>
              <a:t>소홀히 </a:t>
            </a:r>
            <a:r>
              <a:rPr lang="ko-KR" altLang="en-US" dirty="0"/>
              <a:t>하여 </a:t>
            </a:r>
            <a:r>
              <a:rPr lang="ko-KR" altLang="en-US" dirty="0" smtClean="0"/>
              <a:t>  나무에 </a:t>
            </a:r>
            <a:r>
              <a:rPr lang="ko-KR" altLang="en-US" dirty="0"/>
              <a:t>차를 들이받고 사망하였다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이외에도 </a:t>
            </a:r>
            <a:r>
              <a:rPr lang="ko-KR" altLang="en-US" dirty="0"/>
              <a:t>많은 사람들이 </a:t>
            </a:r>
            <a:r>
              <a:rPr lang="ko-KR" altLang="en-US" dirty="0" err="1"/>
              <a:t>다마고치에</a:t>
            </a:r>
            <a:r>
              <a:rPr lang="ko-KR" altLang="en-US" dirty="0"/>
              <a:t> 빠져들어 사회적으로 문제를 일으켰다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그 </a:t>
            </a:r>
            <a:r>
              <a:rPr lang="ko-KR" altLang="en-US" dirty="0"/>
              <a:t>공로로</a:t>
            </a:r>
          </a:p>
          <a:p>
            <a:pPr>
              <a:lnSpc>
                <a:spcPct val="120000"/>
              </a:lnSpc>
            </a:pP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다마고치의</a:t>
            </a:r>
            <a:r>
              <a:rPr lang="ko-KR" altLang="en-US" dirty="0" smtClean="0"/>
              <a:t> </a:t>
            </a:r>
            <a:r>
              <a:rPr lang="ko-KR" altLang="en-US" dirty="0"/>
              <a:t>개발자 </a:t>
            </a:r>
            <a:r>
              <a:rPr lang="ko-KR" altLang="en-US" dirty="0" err="1"/>
              <a:t>아키</a:t>
            </a:r>
            <a:r>
              <a:rPr lang="ko-KR" altLang="en-US" dirty="0"/>
              <a:t> </a:t>
            </a:r>
            <a:r>
              <a:rPr lang="ko-KR" altLang="en-US" dirty="0" err="1"/>
              <a:t>마이타와</a:t>
            </a:r>
            <a:r>
              <a:rPr lang="ko-KR" altLang="en-US" dirty="0"/>
              <a:t> </a:t>
            </a:r>
            <a:r>
              <a:rPr lang="ko-KR" altLang="en-US" dirty="0" err="1"/>
              <a:t>아키니로</a:t>
            </a:r>
            <a:r>
              <a:rPr lang="ko-KR" altLang="en-US" dirty="0"/>
              <a:t> </a:t>
            </a:r>
            <a:r>
              <a:rPr lang="ko-KR" altLang="en-US" dirty="0" err="1"/>
              <a:t>요코이는</a:t>
            </a:r>
            <a:r>
              <a:rPr lang="ko-KR" altLang="en-US" dirty="0"/>
              <a:t> </a:t>
            </a:r>
            <a:r>
              <a:rPr lang="ko-KR" altLang="en-US" dirty="0" err="1"/>
              <a:t>이그</a:t>
            </a:r>
            <a:r>
              <a:rPr lang="ko-KR" altLang="en-US" dirty="0"/>
              <a:t> 노벨 경제학상을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수상했다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8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db2.stb.s-msn.com/i/41/CF5E9ADC50D8192F8CCCD74813E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36712"/>
            <a:ext cx="381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4725144"/>
            <a:ext cx="727280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베어링 </a:t>
            </a:r>
            <a:r>
              <a:rPr lang="ko-KR" altLang="en-US" dirty="0" smtClean="0"/>
              <a:t>은행은 </a:t>
            </a:r>
            <a:r>
              <a:rPr lang="en-US" altLang="ko-KR" dirty="0"/>
              <a:t>200</a:t>
            </a:r>
            <a:r>
              <a:rPr lang="ko-KR" altLang="en-US" dirty="0" smtClean="0"/>
              <a:t>년의 </a:t>
            </a:r>
            <a:r>
              <a:rPr lang="ko-KR" altLang="en-US" dirty="0"/>
              <a:t>전통을 자랑하는 </a:t>
            </a:r>
            <a:r>
              <a:rPr lang="ko-KR" altLang="en-US" dirty="0" smtClean="0"/>
              <a:t>영국에서 유서 깊은 기관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1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7421" y="500479"/>
            <a:ext cx="602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베어링 은행 파산사건</a:t>
            </a:r>
            <a:r>
              <a:rPr lang="en-US" altLang="ko-KR" sz="2000" b="1" dirty="0"/>
              <a:t> </a:t>
            </a:r>
            <a:r>
              <a:rPr lang="en-US" altLang="ko-KR" sz="2000" b="1" dirty="0" smtClean="0"/>
              <a:t>(1995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경제학상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3074" name="Picture 2" descr="http://www.a-speakers.com/wp-content/uploads/2011/10/nick-leeson_high-resolu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2736"/>
            <a:ext cx="3384376" cy="430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1540" y="5517232"/>
            <a:ext cx="8280920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닉</a:t>
            </a:r>
            <a:r>
              <a:rPr lang="ko-KR" altLang="en-US" dirty="0" smtClean="0"/>
              <a:t> 리슨</a:t>
            </a:r>
            <a:r>
              <a:rPr lang="en-US" altLang="ko-KR" dirty="0" smtClean="0"/>
              <a:t>(Nick </a:t>
            </a:r>
            <a:r>
              <a:rPr lang="en-US" altLang="ko-KR" dirty="0" err="1" smtClean="0"/>
              <a:t>Leeson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파생 금융 상품 계산법을 사용해 어떤 금융 기관이라도 한계를 지니고 있음을 입증한 공로로 </a:t>
            </a:r>
            <a:r>
              <a:rPr lang="ko-KR" altLang="en-US" dirty="0" err="1" smtClean="0"/>
              <a:t>이그노벨</a:t>
            </a:r>
            <a:r>
              <a:rPr lang="ko-KR" altLang="en-US" dirty="0" smtClean="0"/>
              <a:t> 경제학상을 받았다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db2.stb.s-msn.com/i/41/CF5E9ADC50D8192F8CCCD74813E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36712"/>
            <a:ext cx="3810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99592" y="4077072"/>
            <a:ext cx="7272808" cy="2566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베어링 </a:t>
            </a:r>
            <a:r>
              <a:rPr lang="ko-KR" altLang="en-US" dirty="0" smtClean="0"/>
              <a:t>은행은 </a:t>
            </a:r>
            <a:r>
              <a:rPr lang="en-US" altLang="ko-KR" dirty="0"/>
              <a:t>200</a:t>
            </a:r>
            <a:r>
              <a:rPr lang="ko-KR" altLang="en-US" dirty="0" smtClean="0"/>
              <a:t>년의 </a:t>
            </a:r>
            <a:r>
              <a:rPr lang="ko-KR" altLang="en-US" dirty="0"/>
              <a:t>전통을 자랑하는 </a:t>
            </a:r>
            <a:r>
              <a:rPr lang="ko-KR" altLang="en-US" dirty="0" smtClean="0"/>
              <a:t>영국에서 유서 깊은 기관 중 하나였다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sz="800" dirty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닉</a:t>
            </a:r>
            <a:r>
              <a:rPr lang="ko-KR" altLang="en-US" dirty="0" smtClean="0"/>
              <a:t> 리슨</a:t>
            </a:r>
            <a:r>
              <a:rPr lang="en-US" altLang="ko-KR" dirty="0" smtClean="0"/>
              <a:t>(</a:t>
            </a:r>
            <a:r>
              <a:rPr lang="en-US" altLang="ko-KR" dirty="0"/>
              <a:t>Nick </a:t>
            </a:r>
            <a:r>
              <a:rPr lang="en-US" altLang="ko-KR" dirty="0" err="1"/>
              <a:t>Leeson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싱가포르 </a:t>
            </a:r>
            <a:r>
              <a:rPr lang="ko-KR" altLang="en-US" dirty="0"/>
              <a:t>지부의 </a:t>
            </a:r>
            <a:r>
              <a:rPr lang="ko-KR" altLang="en-US" dirty="0" smtClean="0"/>
              <a:t>직원이었다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평범한 은행 </a:t>
            </a:r>
            <a:r>
              <a:rPr lang="ko-KR" altLang="en-US" dirty="0" smtClean="0"/>
              <a:t>직원이었던 </a:t>
            </a:r>
            <a:r>
              <a:rPr lang="ko-KR" altLang="en-US" dirty="0"/>
              <a:t>그는 부실채권 거래를 이용해서 큰 수익을 올려 큰돈을 벌어들였다</a:t>
            </a:r>
            <a:r>
              <a:rPr lang="en-US" altLang="ko-KR" dirty="0"/>
              <a:t>. </a:t>
            </a:r>
            <a:r>
              <a:rPr lang="ko-KR" altLang="en-US" dirty="0"/>
              <a:t>그 성공에 고취되어 가격 변동이 없을 것으로 예상한 그는 싱가포르 거래소와 일본 </a:t>
            </a:r>
            <a:r>
              <a:rPr lang="ko-KR" altLang="en-US" dirty="0" err="1"/>
              <a:t>닛케이</a:t>
            </a:r>
            <a:r>
              <a:rPr lang="ko-KR" altLang="en-US" dirty="0"/>
              <a:t> </a:t>
            </a:r>
            <a:r>
              <a:rPr lang="en-US" altLang="ko-KR" dirty="0"/>
              <a:t>225 </a:t>
            </a:r>
            <a:r>
              <a:rPr lang="ko-KR" altLang="en-US" dirty="0"/>
              <a:t>지수를 이용한 과감한 선물 투자를 시도했다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2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file9.uf.tistory.com/image/1635B54D4D32E88F2F28B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24" y="980728"/>
            <a:ext cx="5184353" cy="347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5556" y="4702340"/>
            <a:ext cx="7992888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2000" dirty="0">
                <a:ea typeface="򬄯tum"/>
                <a:cs typeface="굴림" pitchFamily="50" charset="-127"/>
              </a:rPr>
              <a:t>하지만</a:t>
            </a:r>
          </a:p>
          <a:p>
            <a:pPr lvl="0" algn="just" eaLnBrk="0" fontAlgn="t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altLang="ko-KR" sz="800" dirty="0">
              <a:ea typeface="򬄯tum"/>
              <a:cs typeface="굴림" pitchFamily="50" charset="-127"/>
            </a:endParaRPr>
          </a:p>
          <a:p>
            <a:pPr lvl="0" algn="just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2000" dirty="0" err="1">
                <a:ea typeface="򬄯tum"/>
                <a:cs typeface="굴림" pitchFamily="50" charset="-127"/>
              </a:rPr>
              <a:t>고베</a:t>
            </a:r>
            <a:r>
              <a:rPr kumimoji="1" lang="ko-KR" altLang="ko-KR" sz="2000" dirty="0">
                <a:ea typeface="򬄯tum"/>
                <a:cs typeface="굴림" pitchFamily="50" charset="-127"/>
              </a:rPr>
              <a:t> 대지진이 일어나는 바람에 </a:t>
            </a:r>
            <a:r>
              <a:rPr kumimoji="1" lang="ko-KR" altLang="ko-KR" sz="2000" dirty="0" err="1">
                <a:ea typeface="򬄯tum"/>
                <a:cs typeface="굴림" pitchFamily="50" charset="-127"/>
              </a:rPr>
              <a:t>니케이</a:t>
            </a:r>
            <a:r>
              <a:rPr kumimoji="1" lang="ko-KR" altLang="ko-KR" sz="2000" dirty="0">
                <a:ea typeface="򬄯tum"/>
                <a:cs typeface="굴림" pitchFamily="50" charset="-127"/>
              </a:rPr>
              <a:t> 지수가 1000포인트 이상 하락하여 2천만 파운드의 손실을 입었다</a:t>
            </a:r>
            <a:r>
              <a:rPr kumimoji="1" lang="ko-KR" altLang="ko-KR" sz="2000" dirty="0" smtClean="0">
                <a:ea typeface="򬄯tum"/>
                <a:cs typeface="굴림" pitchFamily="50" charset="-127"/>
              </a:rPr>
              <a:t>.</a:t>
            </a:r>
            <a:r>
              <a:rPr kumimoji="1" lang="en-US" altLang="ko-KR" sz="2000" dirty="0" smtClean="0">
                <a:ea typeface="򬄯tum"/>
                <a:cs typeface="굴림" pitchFamily="50" charset="-127"/>
              </a:rPr>
              <a:t> </a:t>
            </a:r>
            <a:r>
              <a:rPr kumimoji="1" lang="ko-KR" altLang="ko-KR" sz="2000" dirty="0" smtClean="0">
                <a:ea typeface="򬄯tum"/>
                <a:cs typeface="굴림" pitchFamily="50" charset="-127"/>
              </a:rPr>
              <a:t>그는 </a:t>
            </a:r>
            <a:r>
              <a:rPr kumimoji="1" lang="ko-KR" altLang="ko-KR" sz="2000" dirty="0" err="1">
                <a:ea typeface="򬄯tum"/>
                <a:cs typeface="굴림" pitchFamily="50" charset="-127"/>
              </a:rPr>
              <a:t>니케이로</a:t>
            </a:r>
            <a:r>
              <a:rPr kumimoji="1" lang="ko-KR" altLang="ko-KR" sz="2000" dirty="0">
                <a:ea typeface="򬄯tum"/>
                <a:cs typeface="굴림" pitchFamily="50" charset="-127"/>
              </a:rPr>
              <a:t> 인한 손실을 비밀계좌 8888에 감추고 다른 투자로 이 손실을 </a:t>
            </a:r>
            <a:r>
              <a:rPr kumimoji="1" lang="ko-KR" altLang="ko-KR" sz="2000" dirty="0" smtClean="0">
                <a:ea typeface="򬄯tum"/>
                <a:cs typeface="굴림" pitchFamily="50" charset="-127"/>
              </a:rPr>
              <a:t>만</a:t>
            </a:r>
            <a:r>
              <a:rPr kumimoji="1" lang="ko-KR" altLang="en-US" sz="2000" dirty="0">
                <a:ea typeface="򬄯tum"/>
                <a:cs typeface="굴림" pitchFamily="50" charset="-127"/>
              </a:rPr>
              <a:t>회</a:t>
            </a:r>
            <a:r>
              <a:rPr kumimoji="1" lang="ko-KR" altLang="ko-KR" sz="2000" dirty="0" smtClean="0">
                <a:ea typeface="򬄯tum"/>
                <a:cs typeface="굴림" pitchFamily="50" charset="-127"/>
              </a:rPr>
              <a:t>하기로 </a:t>
            </a:r>
            <a:r>
              <a:rPr kumimoji="1" lang="ko-KR" altLang="ko-KR" sz="2000" dirty="0">
                <a:ea typeface="򬄯tum"/>
                <a:cs typeface="굴림" pitchFamily="50" charset="-127"/>
              </a:rPr>
              <a:t>했다</a:t>
            </a:r>
            <a:r>
              <a:rPr kumimoji="1" lang="ko-KR" altLang="ko-KR" sz="2000" dirty="0" smtClean="0">
                <a:ea typeface="򬄯tum"/>
                <a:cs typeface="굴림" pitchFamily="50" charset="-127"/>
              </a:rPr>
              <a:t>.</a:t>
            </a:r>
            <a:endParaRPr kumimoji="1" lang="ko-KR" altLang="ko-KR" sz="2000" dirty="0">
              <a:ea typeface="򬄯tum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20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6064" y="4128069"/>
            <a:ext cx="81003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미국의 금리정책 변동으로 손실은 </a:t>
            </a:r>
            <a:r>
              <a:rPr lang="ko-KR" altLang="en-US" sz="2000" dirty="0" smtClean="0"/>
              <a:t>눈덩이처럼 </a:t>
            </a:r>
            <a:r>
              <a:rPr lang="ko-KR" altLang="en-US" sz="2000" dirty="0"/>
              <a:t>불어나서 무려 </a:t>
            </a:r>
            <a:r>
              <a:rPr lang="en-US" altLang="ko-KR" sz="2000" dirty="0"/>
              <a:t>13</a:t>
            </a:r>
            <a:r>
              <a:rPr lang="ko-KR" altLang="en-US" sz="2000" dirty="0"/>
              <a:t>억 </a:t>
            </a:r>
            <a:r>
              <a:rPr lang="ko-KR" altLang="en-US" sz="2000" dirty="0" smtClean="0"/>
              <a:t> 파운드의 </a:t>
            </a:r>
            <a:r>
              <a:rPr lang="ko-KR" altLang="en-US" sz="2000" dirty="0"/>
              <a:t>손실을 입었다</a:t>
            </a:r>
            <a:r>
              <a:rPr lang="en-US" altLang="ko-KR" sz="2000" dirty="0" smtClean="0"/>
              <a:t>. 13</a:t>
            </a:r>
            <a:r>
              <a:rPr lang="ko-KR" altLang="en-US" sz="2000" dirty="0"/>
              <a:t>억 파운드는 베어링 은행의 일일 운용금액의 </a:t>
            </a:r>
            <a:r>
              <a:rPr lang="en-US" altLang="ko-KR" sz="2000" dirty="0"/>
              <a:t>2</a:t>
            </a:r>
            <a:r>
              <a:rPr lang="ko-KR" altLang="en-US" sz="2000" dirty="0"/>
              <a:t>배가 넘은 </a:t>
            </a:r>
            <a:r>
              <a:rPr lang="ko-KR" altLang="en-US" sz="2000" dirty="0" smtClean="0"/>
              <a:t>금액이었으므로</a:t>
            </a:r>
            <a:endParaRPr lang="ko-KR" altLang="en-US" sz="2000" dirty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C00000"/>
                </a:solidFill>
              </a:rPr>
              <a:t>파산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(</a:t>
            </a:r>
            <a:r>
              <a:rPr lang="ko-KR" altLang="en-US" sz="2000" dirty="0"/>
              <a:t>네덜란드가 단돈 </a:t>
            </a:r>
            <a:r>
              <a:rPr lang="en-US" altLang="ko-KR" sz="2000" dirty="0"/>
              <a:t>1</a:t>
            </a:r>
            <a:r>
              <a:rPr lang="ko-KR" altLang="en-US" sz="2000" dirty="0"/>
              <a:t>파운드에 </a:t>
            </a:r>
            <a:r>
              <a:rPr lang="ko-KR" altLang="en-US" sz="2000" dirty="0" smtClean="0"/>
              <a:t>사갔다고 한다</a:t>
            </a:r>
            <a:r>
              <a:rPr lang="en-US" altLang="ko-KR" sz="2000" dirty="0" smtClean="0"/>
              <a:t>.)</a:t>
            </a:r>
            <a:endParaRPr lang="en-US" altLang="ko-KR" sz="2000" dirty="0"/>
          </a:p>
        </p:txBody>
      </p:sp>
      <p:pic>
        <p:nvPicPr>
          <p:cNvPr id="7170" name="Picture 2" descr="http://cfs11.blog.daum.net/image/28/blog/2008/02/18/10/59/47b8e68faabc3&amp;filename=%EC%A6%9D%EC%8B%9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10" y="1052736"/>
            <a:ext cx="47625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4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2492896"/>
            <a:ext cx="8136904" cy="10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2800" dirty="0"/>
              <a:t>매년</a:t>
            </a:r>
            <a:r>
              <a:rPr lang="en-US" altLang="ko-KR" sz="2800" dirty="0"/>
              <a:t> 12</a:t>
            </a:r>
            <a:r>
              <a:rPr lang="ko-KR" altLang="ko-KR" sz="2800" dirty="0"/>
              <a:t>월</a:t>
            </a:r>
            <a:r>
              <a:rPr lang="en-US" altLang="ko-KR" sz="2800" dirty="0"/>
              <a:t> 10</a:t>
            </a:r>
            <a:r>
              <a:rPr lang="ko-KR" altLang="ko-KR" sz="2800" dirty="0"/>
              <a:t>일이 무슨 날인지 알고 있으신가요</a:t>
            </a:r>
            <a:r>
              <a:rPr lang="en-US" altLang="ko-KR" sz="2800" dirty="0"/>
              <a:t>? </a:t>
            </a:r>
            <a:r>
              <a:rPr lang="ko-KR" altLang="ko-KR" sz="2800" dirty="0"/>
              <a:t>바로 노벨상 시상식이 있는 날입니다</a:t>
            </a:r>
            <a:r>
              <a:rPr lang="en-US" altLang="ko-KR" sz="2800" dirty="0"/>
              <a:t>. 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30470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flirtingwithdisaster.net/images/site_graphics/LeesonCaught3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692696"/>
            <a:ext cx="4608512" cy="4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5576" y="5408174"/>
            <a:ext cx="763284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결국 </a:t>
            </a:r>
            <a:r>
              <a:rPr lang="en-US" altLang="ko-KR" dirty="0"/>
              <a:t>8888 </a:t>
            </a:r>
            <a:r>
              <a:rPr lang="ko-KR" altLang="en-US" dirty="0"/>
              <a:t>계좌의 정체가 밝혀짐으로써 그는 배임 및 문서위조 혐의로 징역 </a:t>
            </a:r>
            <a:r>
              <a:rPr lang="en-US" altLang="ko-KR" dirty="0"/>
              <a:t>6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개월을 </a:t>
            </a:r>
            <a:r>
              <a:rPr lang="ko-KR" altLang="en-US" dirty="0" smtClean="0"/>
              <a:t>선고 받았다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2895" y="4804834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연행되고 있는 </a:t>
            </a:r>
            <a:r>
              <a:rPr lang="ko-KR" altLang="en-US" dirty="0" err="1" smtClean="0"/>
              <a:t>닉</a:t>
            </a:r>
            <a:r>
              <a:rPr lang="ko-KR" altLang="en-US" dirty="0" smtClean="0"/>
              <a:t> 리슨</a:t>
            </a:r>
            <a:r>
              <a:rPr lang="en-US" altLang="ko-KR" dirty="0"/>
              <a:t> (Nick </a:t>
            </a:r>
            <a:r>
              <a:rPr lang="en-US" altLang="ko-KR" dirty="0" err="1"/>
              <a:t>Leeson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3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464496" y="1270501"/>
            <a:ext cx="3563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위 사례는 영화화 되기까지 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영화 제목은 바로 </a:t>
            </a:r>
            <a:r>
              <a:rPr lang="en-US" altLang="ko-KR" b="1" dirty="0"/>
              <a:t>[</a:t>
            </a:r>
            <a:r>
              <a:rPr lang="ko-KR" altLang="en-US" b="1" dirty="0" err="1"/>
              <a:t>겜블</a:t>
            </a:r>
            <a:r>
              <a:rPr lang="en-US" altLang="ko-KR" b="1" dirty="0"/>
              <a:t>]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4104" name="Picture 8" descr="http://cfile3.uf.tistory.com/image/207FF71649E9DCD68D5B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27717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7944" y="2277693"/>
            <a:ext cx="4572000" cy="33835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200</a:t>
            </a:r>
            <a:r>
              <a:rPr lang="ko-KR" altLang="en-US" dirty="0"/>
              <a:t>년 역사를 자랑하는 영국 베어링 은행을 무너뜨린 실제 사건을 소재로 한 영화</a:t>
            </a:r>
            <a:r>
              <a:rPr lang="en-US" altLang="ko-KR" dirty="0"/>
              <a:t>. 1995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싱가폴에</a:t>
            </a:r>
            <a:r>
              <a:rPr lang="ko-KR" altLang="en-US" dirty="0"/>
              <a:t> 위치하고 있던 베어링 은행의 자회사에서 선물 거래 업무를 담당하던 </a:t>
            </a:r>
            <a:r>
              <a:rPr lang="ko-KR" altLang="en-US" dirty="0" err="1"/>
              <a:t>닉</a:t>
            </a:r>
            <a:r>
              <a:rPr lang="ko-KR" altLang="en-US" dirty="0"/>
              <a:t> 리슨</a:t>
            </a:r>
            <a:r>
              <a:rPr lang="en-US" altLang="ko-KR" dirty="0"/>
              <a:t>(Nick </a:t>
            </a:r>
            <a:r>
              <a:rPr lang="en-US" altLang="ko-KR" dirty="0" err="1"/>
              <a:t>Leeson</a:t>
            </a:r>
            <a:r>
              <a:rPr lang="en-US" altLang="ko-KR" dirty="0"/>
              <a:t>)</a:t>
            </a:r>
            <a:r>
              <a:rPr lang="ko-KR" altLang="en-US" dirty="0"/>
              <a:t>에 의해 베어링 은행이 파산하는 초유의 금융 사태가 발생한다</a:t>
            </a:r>
            <a:r>
              <a:rPr lang="en-US" altLang="ko-KR" dirty="0"/>
              <a:t>. </a:t>
            </a:r>
            <a:r>
              <a:rPr lang="ko-KR" altLang="en-US" dirty="0"/>
              <a:t>이 사건으로 감옥에 수감된 </a:t>
            </a:r>
            <a:r>
              <a:rPr lang="ko-KR" altLang="en-US" dirty="0" err="1"/>
              <a:t>닉</a:t>
            </a:r>
            <a:r>
              <a:rPr lang="ko-KR" altLang="en-US" dirty="0"/>
              <a:t> </a:t>
            </a:r>
            <a:r>
              <a:rPr lang="ko-KR" altLang="en-US" dirty="0" err="1"/>
              <a:t>리슨은</a:t>
            </a:r>
            <a:r>
              <a:rPr lang="ko-KR" altLang="en-US" dirty="0"/>
              <a:t> </a:t>
            </a:r>
            <a:r>
              <a:rPr lang="en-US" altLang="ko-KR" dirty="0"/>
              <a:t>"Rogue Trader"</a:t>
            </a:r>
            <a:r>
              <a:rPr lang="ko-KR" altLang="en-US" dirty="0"/>
              <a:t>라는 제목의 자서전을 썼으며</a:t>
            </a:r>
            <a:r>
              <a:rPr lang="en-US" altLang="ko-KR" dirty="0"/>
              <a:t>, </a:t>
            </a:r>
            <a:r>
              <a:rPr lang="ko-KR" altLang="en-US" dirty="0"/>
              <a:t>그 자서전을 바탕으로 이 영화가 만들어졌다</a:t>
            </a:r>
            <a:r>
              <a:rPr lang="en-US" altLang="ko-KR" dirty="0"/>
              <a:t>. </a:t>
            </a:r>
            <a:endParaRPr lang="en-US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158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6061" y="500479"/>
            <a:ext cx="6631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칠레 경제를 말아먹은 남자 </a:t>
            </a:r>
            <a:r>
              <a:rPr lang="en-US" altLang="ko-KR" sz="2000" b="1" dirty="0" smtClean="0"/>
              <a:t>(1994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경제학상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9218" name="Picture 2" descr="http://1.bp.blogspot.com/-rWk9iARWcwM/TZMhpOL6RxI/AAAAAAAALZw/qjX20lJ1Ug4/s1600/JPDVIL%257E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0" r="25336"/>
          <a:stretch/>
        </p:blipFill>
        <p:spPr bwMode="auto">
          <a:xfrm>
            <a:off x="3491880" y="1895821"/>
            <a:ext cx="1917626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95536" y="4671368"/>
            <a:ext cx="835292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칠레의 주식 </a:t>
            </a:r>
            <a:r>
              <a:rPr lang="ko-KR" altLang="en-US" dirty="0" err="1"/>
              <a:t>트레이더</a:t>
            </a:r>
            <a:r>
              <a:rPr lang="ko-KR" altLang="en-US" dirty="0"/>
              <a:t> </a:t>
            </a:r>
            <a:r>
              <a:rPr lang="ko-KR" altLang="en-US" dirty="0" err="1"/>
              <a:t>였던</a:t>
            </a:r>
            <a:r>
              <a:rPr lang="ko-KR" altLang="en-US" dirty="0"/>
              <a:t> </a:t>
            </a:r>
            <a:r>
              <a:rPr lang="ko-KR" altLang="en-US" dirty="0" err="1"/>
              <a:t>주앙</a:t>
            </a:r>
            <a:r>
              <a:rPr lang="ko-KR" altLang="en-US" dirty="0"/>
              <a:t> </a:t>
            </a:r>
            <a:r>
              <a:rPr lang="ko-KR" altLang="en-US" dirty="0" err="1"/>
              <a:t>파블로</a:t>
            </a:r>
            <a:r>
              <a:rPr lang="ko-KR" altLang="en-US" dirty="0"/>
              <a:t> </a:t>
            </a:r>
            <a:r>
              <a:rPr lang="ko-KR" altLang="en-US" dirty="0" err="1"/>
              <a:t>다빌라</a:t>
            </a:r>
            <a:r>
              <a:rPr lang="en-US" altLang="ko-KR" dirty="0"/>
              <a:t>(Jan Pablo Davila)</a:t>
            </a:r>
            <a:r>
              <a:rPr lang="ko-KR" altLang="en-US" dirty="0"/>
              <a:t>는 온라인 주식을 거래할 </a:t>
            </a:r>
            <a:r>
              <a:rPr lang="ko-KR" altLang="en-US" dirty="0" smtClean="0"/>
              <a:t>때 오타 때문에 주식을 </a:t>
            </a:r>
            <a:r>
              <a:rPr lang="ko-KR" altLang="en-US" dirty="0"/>
              <a:t>팔아야 하는데 전혀 다른 주식을 사 </a:t>
            </a:r>
            <a:r>
              <a:rPr lang="ko-KR" altLang="en-US" dirty="0" smtClean="0"/>
              <a:t>버리고 그걸 </a:t>
            </a:r>
            <a:r>
              <a:rPr lang="ko-KR" altLang="en-US" dirty="0"/>
              <a:t>또 수습하려고 </a:t>
            </a:r>
            <a:r>
              <a:rPr lang="ko-KR" altLang="en-US" dirty="0" smtClean="0"/>
              <a:t>정신 없이 </a:t>
            </a:r>
            <a:r>
              <a:rPr lang="ko-KR" altLang="en-US" dirty="0"/>
              <a:t>마구잡이로 </a:t>
            </a:r>
            <a:r>
              <a:rPr lang="ko-KR" altLang="en-US" dirty="0" smtClean="0"/>
              <a:t>주식을 사고 </a:t>
            </a:r>
            <a:r>
              <a:rPr lang="ko-KR" altLang="en-US" dirty="0"/>
              <a:t>팔다 보니 사태는 더욱 </a:t>
            </a:r>
            <a:r>
              <a:rPr lang="ko-KR" altLang="en-US" dirty="0" smtClean="0"/>
              <a:t>심각해졌다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52889" y="3995772"/>
            <a:ext cx="403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주앙</a:t>
            </a:r>
            <a:r>
              <a:rPr lang="ko-KR" altLang="en-US" dirty="0"/>
              <a:t> </a:t>
            </a:r>
            <a:r>
              <a:rPr lang="ko-KR" altLang="en-US" dirty="0" err="1"/>
              <a:t>파블로</a:t>
            </a:r>
            <a:r>
              <a:rPr lang="ko-KR" altLang="en-US" dirty="0"/>
              <a:t> </a:t>
            </a:r>
            <a:r>
              <a:rPr lang="ko-KR" altLang="en-US" dirty="0" err="1"/>
              <a:t>다빌라</a:t>
            </a:r>
            <a:r>
              <a:rPr lang="en-US" altLang="ko-KR" dirty="0"/>
              <a:t>(Jan Pablo Davila)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9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4643727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결국은</a:t>
            </a:r>
            <a:endParaRPr lang="ko-KR" altLang="en-US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시장은 붕괴하고</a:t>
            </a:r>
            <a:r>
              <a:rPr lang="en-US" altLang="ko-KR" sz="2000" dirty="0"/>
              <a:t>, </a:t>
            </a:r>
            <a:r>
              <a:rPr lang="ko-KR" altLang="en-US" sz="2000" dirty="0"/>
              <a:t>칠레의 총 생산량은 무려 </a:t>
            </a:r>
            <a:r>
              <a:rPr lang="en-US" altLang="ko-KR" sz="2000" dirty="0"/>
              <a:t>5%</a:t>
            </a:r>
            <a:r>
              <a:rPr lang="ko-KR" altLang="en-US" sz="2000" dirty="0"/>
              <a:t>나 하락했으며</a:t>
            </a:r>
            <a:r>
              <a:rPr lang="en-US" altLang="ko-KR" sz="2000" dirty="0"/>
              <a:t>, 1</a:t>
            </a:r>
            <a:r>
              <a:rPr lang="ko-KR" altLang="en-US" sz="2000" dirty="0"/>
              <a:t>억 </a:t>
            </a:r>
            <a:r>
              <a:rPr lang="en-US" altLang="ko-KR" sz="2000" dirty="0"/>
              <a:t>7500</a:t>
            </a:r>
            <a:r>
              <a:rPr lang="ko-KR" altLang="en-US" sz="2000" dirty="0"/>
              <a:t>만 달러의 엄청난 손실을 </a:t>
            </a:r>
            <a:r>
              <a:rPr lang="ko-KR" altLang="en-US" sz="2000" dirty="0" smtClean="0"/>
              <a:t>입었다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12290" name="Picture 2" descr="파일:Flag of Chile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464" cy="27825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8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2.bp.blogspot.com/-dvpGHYfKZ24/TtPFf0NwCHI/AAAAAAAACNQ/1qccujOM0gU/s1600/img5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5040560" cy="35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9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0084" y="500479"/>
            <a:ext cx="49039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동굴벽화를 깨끗이 지운 스카우트 단원들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(1992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고</a:t>
            </a:r>
            <a:r>
              <a:rPr lang="ko-KR" altLang="en-US" sz="2000" b="1" dirty="0"/>
              <a:t>고</a:t>
            </a:r>
            <a:r>
              <a:rPr lang="ko-KR" altLang="en-US" sz="2000" b="1" dirty="0" smtClean="0"/>
              <a:t>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pic>
        <p:nvPicPr>
          <p:cNvPr id="10242" name="Picture 2" descr="http://www.musee-ephemere-laplace.fr/images/logo-eclaireurs-de-franc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58179"/>
            <a:ext cx="5472608" cy="42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573" y="4942909"/>
            <a:ext cx="7810151" cy="72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동굴벽화를 낙서로 인식하고 열정을 가지고 지운 공로로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err="1"/>
              <a:t>Eclaireurs</a:t>
            </a:r>
            <a:r>
              <a:rPr lang="en-US" altLang="ko-KR" dirty="0"/>
              <a:t> de </a:t>
            </a:r>
            <a:r>
              <a:rPr lang="en-US" altLang="ko-KR" dirty="0" smtClean="0"/>
              <a:t>France </a:t>
            </a:r>
            <a:r>
              <a:rPr lang="ko-KR" altLang="en-US" dirty="0" smtClean="0"/>
              <a:t>스카우트 단원들에게 </a:t>
            </a:r>
            <a:r>
              <a:rPr lang="ko-KR" altLang="en-US" dirty="0" err="1" smtClean="0"/>
              <a:t>이그노벨</a:t>
            </a:r>
            <a:r>
              <a:rPr lang="ko-KR" altLang="en-US" dirty="0" smtClean="0"/>
              <a:t> 고고학상을 수여한다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5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4653136"/>
            <a:ext cx="8352928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프랑스에 </a:t>
            </a:r>
            <a:r>
              <a:rPr lang="en-US" altLang="ko-KR" dirty="0" err="1"/>
              <a:t>Eclaireurs</a:t>
            </a:r>
            <a:r>
              <a:rPr lang="en-US" altLang="ko-KR" dirty="0"/>
              <a:t> de France('</a:t>
            </a:r>
            <a:r>
              <a:rPr lang="ko-KR" altLang="en-US" dirty="0"/>
              <a:t>길을 밝히는 자들</a:t>
            </a:r>
            <a:r>
              <a:rPr lang="en-US" altLang="ko-KR" dirty="0"/>
              <a:t>'</a:t>
            </a:r>
            <a:r>
              <a:rPr lang="ko-KR" altLang="en-US" dirty="0"/>
              <a:t>이라는 뜻</a:t>
            </a:r>
            <a:r>
              <a:rPr lang="en-US" altLang="ko-KR" dirty="0"/>
              <a:t>)</a:t>
            </a:r>
            <a:r>
              <a:rPr lang="ko-KR" altLang="en-US" dirty="0"/>
              <a:t>라는 보이스카우트 단체가 </a:t>
            </a:r>
            <a:r>
              <a:rPr lang="ko-KR" altLang="en-US" dirty="0" smtClean="0"/>
              <a:t>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그들은 </a:t>
            </a:r>
            <a:r>
              <a:rPr lang="ko-KR" altLang="en-US" dirty="0"/>
              <a:t>스카우트 정신을 따르기 위해 앞장서서 마을을 위해서 </a:t>
            </a:r>
            <a:r>
              <a:rPr lang="ko-KR" altLang="en-US" dirty="0" smtClean="0"/>
              <a:t>여러 가지 </a:t>
            </a:r>
            <a:r>
              <a:rPr lang="ko-KR" altLang="en-US" dirty="0"/>
              <a:t>수많은 봉사활동을 </a:t>
            </a:r>
            <a:r>
              <a:rPr lang="ko-KR" altLang="en-US" dirty="0" smtClean="0"/>
              <a:t>했다</a:t>
            </a:r>
            <a:r>
              <a:rPr lang="en-US" altLang="ko-KR" dirty="0"/>
              <a:t>.</a:t>
            </a:r>
          </a:p>
        </p:txBody>
      </p:sp>
      <p:pic>
        <p:nvPicPr>
          <p:cNvPr id="7" name="Picture 2" descr="http://www.musee-ephemere-laplace.fr/images/logo-eclaireurs-de-franc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20688"/>
            <a:ext cx="5472608" cy="42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5036983"/>
            <a:ext cx="856895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그러던 </a:t>
            </a:r>
            <a:r>
              <a:rPr lang="en-US" altLang="ko-KR" dirty="0"/>
              <a:t>1991</a:t>
            </a:r>
            <a:r>
              <a:rPr lang="ko-KR" altLang="en-US" dirty="0"/>
              <a:t>년 어느 날</a:t>
            </a:r>
            <a:r>
              <a:rPr lang="en-US" altLang="ko-KR" dirty="0"/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마을을 깨끗하게 만들기 위해 열심히 쓰레기도 줍고 담벼락의 낙서도 지우고 청소를 하던 </a:t>
            </a:r>
            <a:r>
              <a:rPr lang="ko-KR" altLang="en-US" dirty="0" smtClean="0"/>
              <a:t>중 문득 </a:t>
            </a:r>
            <a:r>
              <a:rPr lang="ko-KR" altLang="en-US" dirty="0"/>
              <a:t>프랑스 </a:t>
            </a:r>
            <a:r>
              <a:rPr lang="ko-KR" altLang="en-US" dirty="0" err="1"/>
              <a:t>브루니켈</a:t>
            </a:r>
            <a:r>
              <a:rPr lang="en-US" altLang="ko-KR" dirty="0"/>
              <a:t>(</a:t>
            </a:r>
            <a:r>
              <a:rPr lang="en-US" altLang="ko-KR" dirty="0" err="1"/>
              <a:t>Bruniquel</a:t>
            </a:r>
            <a:r>
              <a:rPr lang="en-US" altLang="ko-KR" dirty="0" smtClean="0"/>
              <a:t>)</a:t>
            </a:r>
            <a:r>
              <a:rPr lang="ko-KR" altLang="en-US" dirty="0" smtClean="0"/>
              <a:t>마을에 도착했다</a:t>
            </a:r>
            <a:r>
              <a:rPr lang="en-US" altLang="ko-KR" dirty="0"/>
              <a:t>.</a:t>
            </a:r>
          </a:p>
        </p:txBody>
      </p:sp>
      <p:pic>
        <p:nvPicPr>
          <p:cNvPr id="14338" name="Picture 2" descr="http://farm1.staticflickr.com/69/216806474_8fe0254eba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97160"/>
            <a:ext cx="60769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2.bp.blogspot.com/-dvpGHYfKZ24/TtPFf0NwCHI/AAAAAAAACNQ/1qccujOM0gU/s1600/img5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64704"/>
            <a:ext cx="5040560" cy="356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3528" y="4725144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그 마을에 위치한 </a:t>
            </a:r>
            <a:r>
              <a:rPr lang="ko-KR" altLang="en-US" dirty="0" err="1" smtClean="0"/>
              <a:t>메리어리스</a:t>
            </a:r>
            <a:r>
              <a:rPr lang="en-US" altLang="ko-KR" dirty="0"/>
              <a:t>(</a:t>
            </a:r>
            <a:r>
              <a:rPr lang="en-US" altLang="ko-KR" dirty="0" err="1"/>
              <a:t>Meyrieres</a:t>
            </a:r>
            <a:r>
              <a:rPr lang="en-US" altLang="ko-KR" dirty="0"/>
              <a:t>)</a:t>
            </a:r>
            <a:r>
              <a:rPr lang="ko-KR" altLang="en-US" dirty="0"/>
              <a:t>동굴에 </a:t>
            </a:r>
            <a:r>
              <a:rPr lang="ko-KR" altLang="en-US" dirty="0" smtClean="0"/>
              <a:t>도착한 스카우트 단원들이 본 것은 벽을 뒤 덮고 있는 낙서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고대벽화</a:t>
            </a:r>
            <a:r>
              <a:rPr lang="en-US" altLang="ko-KR" dirty="0" smtClean="0"/>
              <a:t>)</a:t>
            </a:r>
            <a:r>
              <a:rPr lang="ko-KR" altLang="en-US" dirty="0" smtClean="0"/>
              <a:t>였다</a:t>
            </a:r>
            <a:r>
              <a:rPr lang="en-US" altLang="ko-KR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스카우트 지도부는 이 벽화를 보고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동굴 벽을 덮고 있는 낙서를 깨끗하게 청소하라고 지</a:t>
            </a:r>
            <a:r>
              <a:rPr lang="ko-KR" altLang="en-US" dirty="0"/>
              <a:t>시</a:t>
            </a:r>
            <a:r>
              <a:rPr lang="ko-KR" altLang="en-US" dirty="0" smtClean="0"/>
              <a:t>했다</a:t>
            </a:r>
            <a:r>
              <a:rPr lang="en-US" altLang="ko-KR" dirty="0" smtClean="0"/>
              <a:t>.’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32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528" y="4787743"/>
            <a:ext cx="856895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사실 이 벽화는 </a:t>
            </a:r>
            <a:r>
              <a:rPr lang="en-US" altLang="ko-KR" dirty="0" smtClean="0"/>
              <a:t>1952</a:t>
            </a:r>
            <a:r>
              <a:rPr lang="ko-KR" altLang="en-US" dirty="0" smtClean="0"/>
              <a:t>년에 동굴탐험가 단체가 발견한 것으로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년에서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천년 가량된 오래된 유산이었다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프랑스 스카우트 단원들로 인해 프랑스 사람들은 소중한 고대벽화를 영원히 잃어버리게 되었다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15362" name="Picture 2" descr="http://postfiles9.naver.net/20101008_184/zhook_1286501109471rp56R_PNG/Wall.pn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41656"/>
            <a:ext cx="5040560" cy="347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1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7504" y="5219908"/>
            <a:ext cx="892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ko-KR" dirty="0" smtClean="0">
                <a:solidFill>
                  <a:prstClr val="black"/>
                </a:solidFill>
              </a:rPr>
              <a:t>노벨의 </a:t>
            </a:r>
            <a:r>
              <a:rPr lang="ko-KR" altLang="ko-KR" dirty="0">
                <a:solidFill>
                  <a:prstClr val="black"/>
                </a:solidFill>
              </a:rPr>
              <a:t>유언에 따라 설립된 기금으로 시상하는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ko-KR" dirty="0" smtClean="0">
                <a:solidFill>
                  <a:prstClr val="black"/>
                </a:solidFill>
              </a:rPr>
              <a:t>세계에서 </a:t>
            </a:r>
            <a:r>
              <a:rPr lang="ko-KR" altLang="ko-KR" dirty="0">
                <a:solidFill>
                  <a:prstClr val="black"/>
                </a:solidFill>
              </a:rPr>
              <a:t>가장 </a:t>
            </a:r>
            <a:r>
              <a:rPr lang="ko-KR" altLang="ko-KR" dirty="0" smtClean="0">
                <a:solidFill>
                  <a:prstClr val="black"/>
                </a:solidFill>
              </a:rPr>
              <a:t>권위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ko-KR" dirty="0" smtClean="0">
                <a:solidFill>
                  <a:prstClr val="black"/>
                </a:solidFill>
              </a:rPr>
              <a:t>있는 </a:t>
            </a:r>
            <a:r>
              <a:rPr lang="ko-KR" altLang="en-US" dirty="0" smtClean="0">
                <a:solidFill>
                  <a:prstClr val="black"/>
                </a:solidFill>
              </a:rPr>
              <a:t>상인 </a:t>
            </a:r>
            <a:r>
              <a:rPr lang="ko-KR" altLang="ko-KR" dirty="0" smtClean="0">
                <a:solidFill>
                  <a:prstClr val="black"/>
                </a:solidFill>
              </a:rPr>
              <a:t>노벨상</a:t>
            </a:r>
            <a:endParaRPr lang="ko-KR" altLang="ko-KR" dirty="0">
              <a:solidFill>
                <a:prstClr val="black"/>
              </a:solidFill>
            </a:endParaRPr>
          </a:p>
        </p:txBody>
      </p:sp>
      <p:pic>
        <p:nvPicPr>
          <p:cNvPr id="1032" name="Picture 8" descr="http://t0.gstatic.com/images?q=tbn:ANd9GcQ3izYLZUVd4vrZBsXKFNsAcpmMj52PqI0Wx4kg65EYYxho2DV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7" y="21910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nobelprize.org/educational/nobelprize_info/images/nobelprisutdelning_07_06_sthl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049" y="1619508"/>
            <a:ext cx="49053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narae21.mest.go.kr/main/article/images/2011_0364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548680"/>
            <a:ext cx="37623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060848" y="5229200"/>
            <a:ext cx="13753528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이 외에도 다양한 분야에서 놀라 쓰러질 만한 연구가 선정되었으며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지금 </a:t>
            </a:r>
            <a:r>
              <a:rPr lang="ko-KR" altLang="en-US" sz="2000" dirty="0" smtClean="0"/>
              <a:t>이 시간에도 그런 연구는 진행 중이다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584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ChangeArrowheads="1"/>
          </p:cNvSpPr>
          <p:nvPr/>
        </p:nvSpPr>
        <p:spPr bwMode="auto">
          <a:xfrm>
            <a:off x="1409701" y="4267200"/>
            <a:ext cx="77343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kumimoji="0" lang="en-US" altLang="ko-KR" sz="24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Kisung</a:t>
            </a: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 </a:t>
            </a:r>
            <a:r>
              <a:rPr kumimoji="0" lang="en-US" altLang="ko-KR" sz="24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Ko</a:t>
            </a: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, </a:t>
            </a:r>
            <a:r>
              <a:rPr kumimoji="0" lang="en-US" altLang="ko-KR" sz="24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Ph.D</a:t>
            </a:r>
            <a:endParaRPr kumimoji="0" lang="en-US" altLang="ko-KR" sz="2400" i="1" dirty="0">
              <a:solidFill>
                <a:srgbClr val="000000"/>
              </a:solidFill>
              <a:latin typeface="Century Gothic" pitchFamily="34" charset="0"/>
              <a:ea typeface="굴림" pitchFamily="50" charset="-127"/>
              <a:cs typeface="+mn-cs"/>
            </a:endParaRPr>
          </a:p>
          <a:p>
            <a:pPr algn="ctr" latinLnBrk="0">
              <a:defRPr/>
            </a:pPr>
            <a:r>
              <a:rPr kumimoji="0" lang="en-US" altLang="ko-KR" sz="2400" i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굴림" pitchFamily="50" charset="-127"/>
                <a:cs typeface="+mn-cs"/>
              </a:rPr>
              <a:t>Therapeutic Protein Engineering Lab</a:t>
            </a:r>
          </a:p>
          <a:p>
            <a:pPr algn="ctr" latinLnBrk="0">
              <a:defRPr/>
            </a:pP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Dept. of medicine</a:t>
            </a:r>
          </a:p>
          <a:p>
            <a:pPr algn="ctr" latinLnBrk="0">
              <a:defRPr/>
            </a:pP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College of medicine</a:t>
            </a:r>
          </a:p>
          <a:p>
            <a:pPr algn="ctr" latinLnBrk="0">
              <a:defRPr/>
            </a:pP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Chung-</a:t>
            </a:r>
            <a:r>
              <a:rPr kumimoji="0" lang="en-US" altLang="ko-KR" sz="24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Ang</a:t>
            </a:r>
            <a:r>
              <a:rPr kumimoji="0" lang="en-US" altLang="ko-KR" sz="24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 University</a:t>
            </a:r>
          </a:p>
        </p:txBody>
      </p:sp>
      <p:sp>
        <p:nvSpPr>
          <p:cNvPr id="538627" name="Text Box 3"/>
          <p:cNvSpPr txBox="1">
            <a:spLocks noChangeArrowheads="1"/>
          </p:cNvSpPr>
          <p:nvPr/>
        </p:nvSpPr>
        <p:spPr bwMode="auto">
          <a:xfrm>
            <a:off x="237067" y="334964"/>
            <a:ext cx="873760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kumimoji="0" lang="en-US" altLang="ko-KR" sz="32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Expression of therapeutic proteins </a:t>
            </a:r>
          </a:p>
          <a:p>
            <a:pPr algn="ctr" latinLnBrk="0">
              <a:defRPr/>
            </a:pPr>
            <a:r>
              <a:rPr kumimoji="0" lang="en-US" altLang="ko-KR" sz="32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in </a:t>
            </a:r>
            <a:r>
              <a:rPr kumimoji="0" lang="en-US" altLang="ko-KR" sz="32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heterologous</a:t>
            </a:r>
            <a:r>
              <a:rPr kumimoji="0" lang="en-US" altLang="ko-KR" sz="32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 systems: </a:t>
            </a:r>
          </a:p>
          <a:p>
            <a:pPr algn="ctr" latinLnBrk="0">
              <a:defRPr/>
            </a:pPr>
            <a:r>
              <a:rPr kumimoji="0" lang="en-US" altLang="ko-KR" sz="3200" i="1" dirty="0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Molecular </a:t>
            </a:r>
            <a:r>
              <a:rPr kumimoji="0" lang="en-US" altLang="ko-KR" sz="3200" i="1" dirty="0" err="1">
                <a:solidFill>
                  <a:srgbClr val="000000"/>
                </a:solidFill>
                <a:latin typeface="Century Gothic" pitchFamily="34" charset="0"/>
                <a:ea typeface="굴림" pitchFamily="50" charset="-127"/>
                <a:cs typeface="+mn-cs"/>
              </a:rPr>
              <a:t>biofarming</a:t>
            </a:r>
            <a:endParaRPr kumimoji="0" lang="ko-KR" altLang="en-US" sz="4000" i="1" dirty="0">
              <a:solidFill>
                <a:srgbClr val="000000"/>
              </a:solidFill>
              <a:latin typeface="Century Gothic" pitchFamily="34" charset="0"/>
              <a:ea typeface="굴림" pitchFamily="50" charset="-127"/>
              <a:cs typeface="+mn-cs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889" y="3292475"/>
            <a:ext cx="191487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7" descr="C:\Users\ksko\Desktop\중앙대 로고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467" y="228601"/>
            <a:ext cx="121637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444" name="Picture 4" descr="C:\Users\ksko\Desktop\사본 -Untitled1-1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778" y="558800"/>
            <a:ext cx="208844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86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4488"/>
            <a:ext cx="9144000" cy="720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12" y="377825"/>
            <a:ext cx="529166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9" name="그룹 13"/>
          <p:cNvGrpSpPr>
            <a:grpSpLocks/>
          </p:cNvGrpSpPr>
          <p:nvPr/>
        </p:nvGrpSpPr>
        <p:grpSpPr bwMode="auto">
          <a:xfrm>
            <a:off x="1794933" y="6400800"/>
            <a:ext cx="7349067" cy="457200"/>
            <a:chOff x="2019300" y="6400800"/>
            <a:chExt cx="8267700" cy="457200"/>
          </a:xfrm>
        </p:grpSpPr>
        <p:pic>
          <p:nvPicPr>
            <p:cNvPr id="5130" name="Picture 7" descr="C:\Users\ksko\Desktop\중앙대 로고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6900" y="6426200"/>
              <a:ext cx="381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 bwMode="auto">
            <a:xfrm>
              <a:off x="2019300" y="6400800"/>
              <a:ext cx="8267700" cy="457200"/>
            </a:xfrm>
            <a:prstGeom prst="rect">
              <a:avLst/>
            </a:prstGeom>
            <a:solidFill>
              <a:srgbClr val="193ADD">
                <a:alpha val="61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 latinLnBrk="0">
                <a:defRPr/>
              </a:pPr>
              <a:endParaRPr kumimoji="0" lang="ko-KR" altLang="en-US">
                <a:solidFill>
                  <a:srgbClr val="000000"/>
                </a:solidFill>
                <a:latin typeface="Arial" charset="0"/>
                <a:ea typeface="Osaka" charset="-128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86500" y="6457890"/>
              <a:ext cx="358140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txBody>
            <a:bodyPr>
              <a:spAutoFit/>
            </a:bodyPr>
            <a:lstStyle/>
            <a:p>
              <a:pPr algn="ctr" latinLnBrk="0">
                <a:defRPr/>
              </a:pPr>
              <a:r>
                <a:rPr kumimoji="0" lang="en-US" altLang="ko-KR" sz="2000" b="1" i="1" dirty="0">
                  <a:ln w="900" cmpd="sng">
                    <a:solidFill>
                      <a:srgbClr val="618FFD">
                        <a:satMod val="190000"/>
                        <a:alpha val="55000"/>
                      </a:srgbClr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101600" dist="76200" dir="5400000">
                      <a:srgbClr val="618FFD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entury Gothic" pitchFamily="34" charset="0"/>
                  <a:ea typeface="굴림" pitchFamily="50" charset="-127"/>
                  <a:cs typeface="+mn-cs"/>
                </a:rPr>
                <a:t>Chung-</a:t>
              </a:r>
              <a:r>
                <a:rPr kumimoji="0" lang="en-US" altLang="ko-KR" sz="2000" b="1" i="1" dirty="0" err="1">
                  <a:ln w="900" cmpd="sng">
                    <a:solidFill>
                      <a:srgbClr val="618FFD">
                        <a:satMod val="190000"/>
                        <a:alpha val="55000"/>
                      </a:srgbClr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101600" dist="76200" dir="5400000">
                      <a:srgbClr val="618FFD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entury Gothic" pitchFamily="34" charset="0"/>
                  <a:ea typeface="굴림" pitchFamily="50" charset="-127"/>
                  <a:cs typeface="+mn-cs"/>
                </a:rPr>
                <a:t>Ang</a:t>
              </a:r>
              <a:r>
                <a:rPr kumimoji="0" lang="en-US" altLang="ko-KR" sz="2000" b="1" i="1" dirty="0">
                  <a:ln w="900" cmpd="sng">
                    <a:solidFill>
                      <a:srgbClr val="618FFD">
                        <a:satMod val="190000"/>
                        <a:alpha val="55000"/>
                      </a:srgbClr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101600" dist="76200" dir="5400000">
                      <a:srgbClr val="618FFD">
                        <a:satMod val="190000"/>
                        <a:tint val="100000"/>
                        <a:alpha val="74000"/>
                      </a:srgbClr>
                    </a:innerShdw>
                  </a:effectLst>
                  <a:latin typeface="Century Gothic" pitchFamily="34" charset="0"/>
                  <a:ea typeface="굴림" pitchFamily="50" charset="-127"/>
                  <a:cs typeface="+mn-cs"/>
                </a:rPr>
                <a:t> university</a:t>
              </a:r>
              <a:endParaRPr kumimoji="0" lang="ko-KR" altLang="en-US" sz="2400" b="1" dirty="0">
                <a:ln w="900" cmpd="sng">
                  <a:solidFill>
                    <a:srgbClr val="618FF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innerShdw blurRad="101600" dist="76200" dir="5400000">
                    <a:srgbClr val="618FFD">
                      <a:satMod val="190000"/>
                      <a:tint val="100000"/>
                      <a:alpha val="74000"/>
                    </a:srgbClr>
                  </a:innerShdw>
                </a:effectLst>
                <a:latin typeface="Arial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2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38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3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19E-6 4.62428E-7 L -0.89602 4.62428E-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3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26" grpId="0"/>
      <p:bldP spid="538627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jamidusu.kr/files/attach/images/53/357/20090529_15432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143000"/>
            <a:ext cx="2235200" cy="398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2" name="Picture 4" descr="http://news.hankyung.com/nas_photo/200904/2009043074898_20090430436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33" y="457200"/>
            <a:ext cx="345440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104775"/>
            <a:ext cx="52916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81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6" name="Picture 4" descr="http://www.biosystemdevelopment.com/images/Antibody_we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295401"/>
            <a:ext cx="1761067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114" name="Picture 2" descr="http://pharmtech.findpharma.com/pharmtech/data/articlestandard/pharmtech/402010/689297/i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133" y="1143000"/>
            <a:ext cx="36576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5" descr="K:\DCIM\100NCD80\DSC_13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" y="2133600"/>
            <a:ext cx="4064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4" y="104775"/>
            <a:ext cx="529167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8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4"/>
          <p:cNvGrpSpPr>
            <a:grpSpLocks/>
          </p:cNvGrpSpPr>
          <p:nvPr/>
        </p:nvGrpSpPr>
        <p:grpSpPr bwMode="auto">
          <a:xfrm>
            <a:off x="2472267" y="233363"/>
            <a:ext cx="4099278" cy="6396037"/>
            <a:chOff x="6328064" y="3676594"/>
            <a:chExt cx="11319160" cy="15700776"/>
          </a:xfrm>
        </p:grpSpPr>
        <p:pic>
          <p:nvPicPr>
            <p:cNvPr id="9221" name="Picture 2" descr="H:\사진\IMG_5546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1" t="8900" r="6580" b="1047"/>
            <a:stretch>
              <a:fillRect/>
            </a:stretch>
          </p:blipFill>
          <p:spPr bwMode="auto">
            <a:xfrm>
              <a:off x="6328064" y="3676594"/>
              <a:ext cx="11319160" cy="15700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2" name="Rectangle 3"/>
            <p:cNvSpPr>
              <a:spLocks noChangeArrowheads="1"/>
            </p:cNvSpPr>
            <p:nvPr/>
          </p:nvSpPr>
          <p:spPr bwMode="auto">
            <a:xfrm>
              <a:off x="9651088" y="5077969"/>
              <a:ext cx="7151007" cy="143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000" b="1"/>
                <a:t>What is your DREAM?</a:t>
              </a:r>
            </a:p>
          </p:txBody>
        </p:sp>
      </p:grpSp>
      <p:pic>
        <p:nvPicPr>
          <p:cNvPr id="9219" name="Picture 7" descr="C:\Users\ksko\Desktop\중앙대 로고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143000"/>
            <a:ext cx="88053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67" y="22860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9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85234" y="282575"/>
            <a:ext cx="8623300" cy="954107"/>
          </a:xfrm>
          <a:prstGeom prst="rect">
            <a:avLst/>
          </a:prstGeom>
          <a:solidFill>
            <a:srgbClr val="D5D5AC"/>
          </a:solidFill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i="1" dirty="0">
                <a:solidFill>
                  <a:srgbClr val="000000"/>
                </a:solidFill>
                <a:ea typeface="굴림" pitchFamily="50" charset="-127"/>
              </a:rPr>
              <a:t>The first plant-made vaccine will likely be from Bayer</a:t>
            </a:r>
            <a:endParaRPr lang="en-US" sz="1600" i="1" dirty="0">
              <a:solidFill>
                <a:srgbClr val="000000"/>
              </a:solidFill>
              <a:latin typeface="Times New Roman" pitchFamily="64" charset="0"/>
              <a:ea typeface="굴림" pitchFamily="50" charset="-127"/>
            </a:endParaRPr>
          </a:p>
        </p:txBody>
      </p:sp>
      <p:pic>
        <p:nvPicPr>
          <p:cNvPr id="80899" name="Picture 8" descr="Bayer's web pag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4" y="804863"/>
            <a:ext cx="3968044" cy="537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ersonalized vaccine.jpg"/>
          <p:cNvPicPr>
            <a:picLocks noChangeAspect="1"/>
          </p:cNvPicPr>
          <p:nvPr/>
        </p:nvPicPr>
        <p:blipFill>
          <a:blip r:embed="rId4" cstate="print">
            <a:lum bright="-20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>
            <a:fillRect/>
          </a:stretch>
        </p:blipFill>
        <p:spPr bwMode="auto">
          <a:xfrm>
            <a:off x="2137834" y="1666875"/>
            <a:ext cx="6966655" cy="491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Box 13"/>
          <p:cNvSpPr txBox="1">
            <a:spLocks noChangeArrowheads="1"/>
          </p:cNvSpPr>
          <p:nvPr/>
        </p:nvSpPr>
        <p:spPr bwMode="auto">
          <a:xfrm>
            <a:off x="4731456" y="909639"/>
            <a:ext cx="3625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1pPr>
            <a:lvl2pPr marL="742950" indent="-285750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2pPr>
            <a:lvl3pPr marL="1143000" indent="-228600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3pPr>
            <a:lvl4pPr marL="1600200" indent="-228600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4pPr>
            <a:lvl5pPr marL="2057400" indent="-228600" eaLnBrk="0" hangingPunct="0"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Arial" pitchFamily="34" charset="0"/>
                <a:ea typeface="Osaka"/>
                <a:cs typeface="Osaka"/>
              </a:defRPr>
            </a:lvl9pPr>
          </a:lstStyle>
          <a:p>
            <a:pPr eaLnBrk="1" hangingPunct="1"/>
            <a:r>
              <a:rPr lang="en-US" altLang="ko-KR" sz="2400">
                <a:solidFill>
                  <a:srgbClr val="000000"/>
                </a:solidFill>
                <a:ea typeface="굴림" pitchFamily="50" charset="-127"/>
              </a:rPr>
              <a:t>www.research.bayer.com</a:t>
            </a:r>
          </a:p>
        </p:txBody>
      </p:sp>
      <p:pic>
        <p:nvPicPr>
          <p:cNvPr id="80902" name="Picture 4" descr="BCS_Logo_S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0" t="-25121" r="52605" b="-34299"/>
          <a:stretch>
            <a:fillRect/>
          </a:stretch>
        </p:blipFill>
        <p:spPr bwMode="auto">
          <a:xfrm>
            <a:off x="8067323" y="1143001"/>
            <a:ext cx="94121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103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8" y="404664"/>
            <a:ext cx="7523881" cy="501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 descr="http://webposter.co.kr/common/DownFiles/chunang_uni_1_large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564430"/>
            <a:ext cx="1084176" cy="10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9872" y="577482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/>
              <a:t>감사합니다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078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tatic.guim.co.uk/sys-images/Guardian/Pix/online/2011/12/11/1323616781092/The-2011-Nobel-Prize-Banq-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4" y="212905"/>
            <a:ext cx="8576253" cy="643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51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04048" y="5949280"/>
            <a:ext cx="3893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dirty="0">
              <a:solidFill>
                <a:prstClr val="black"/>
              </a:solidFill>
            </a:endParaRPr>
          </a:p>
          <a:p>
            <a:pPr lvl="0"/>
            <a:r>
              <a:rPr lang="ko-KR" altLang="en-US" b="1" dirty="0"/>
              <a:t>식사값 </a:t>
            </a:r>
            <a:r>
              <a:rPr lang="en-US" altLang="ko-KR" b="1" dirty="0"/>
              <a:t>33</a:t>
            </a:r>
            <a:r>
              <a:rPr lang="ko-KR" altLang="en-US" b="1" dirty="0"/>
              <a:t>만원 </a:t>
            </a:r>
            <a:r>
              <a:rPr lang="en-US" altLang="ko-KR" b="1" dirty="0"/>
              <a:t>'</a:t>
            </a:r>
            <a:r>
              <a:rPr lang="ko-KR" altLang="en-US" b="1" dirty="0"/>
              <a:t>노벨상 </a:t>
            </a:r>
            <a:r>
              <a:rPr lang="ko-KR" altLang="en-US" b="1" dirty="0" err="1"/>
              <a:t>만찬장</a:t>
            </a:r>
            <a:r>
              <a:rPr lang="en-US" altLang="ko-KR" b="1" dirty="0"/>
              <a:t>'</a:t>
            </a:r>
            <a:r>
              <a:rPr lang="en-US" altLang="ko-KR" dirty="0" smtClean="0">
                <a:solidFill>
                  <a:prstClr val="black"/>
                </a:solidFill>
              </a:rPr>
              <a:t>.</a:t>
            </a:r>
            <a:r>
              <a:rPr lang="en-US" altLang="ko-KR" b="1" dirty="0" smtClean="0">
                <a:solidFill>
                  <a:prstClr val="black"/>
                </a:solidFill>
              </a:rPr>
              <a:t> </a:t>
            </a:r>
            <a:endParaRPr lang="ko-KR" altLang="ko-KR" dirty="0">
              <a:solidFill>
                <a:prstClr val="black"/>
              </a:solidFill>
            </a:endParaRPr>
          </a:p>
        </p:txBody>
      </p:sp>
      <p:pic>
        <p:nvPicPr>
          <p:cNvPr id="3" name="그림 2" descr="http://image.chosun.com/sitedata/image/200912/12/2009121200111_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0"/>
            <a:ext cx="4374232" cy="66767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932040" y="908720"/>
            <a:ext cx="3952670" cy="403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1250</a:t>
            </a:r>
            <a:r>
              <a:rPr lang="ko-KR" altLang="ko-KR" sz="2400" dirty="0"/>
              <a:t>명 참석자 앞에 놓인 </a:t>
            </a:r>
            <a:r>
              <a:rPr lang="ko-KR" altLang="ko-KR" sz="2400" dirty="0" smtClean="0"/>
              <a:t>전</a:t>
            </a:r>
            <a:r>
              <a:rPr lang="ko-KR" altLang="en-US" sz="2400" dirty="0" smtClean="0"/>
              <a:t>체 </a:t>
            </a:r>
            <a:r>
              <a:rPr lang="ko-KR" altLang="ko-KR" sz="2400" dirty="0" smtClean="0"/>
              <a:t>요리 </a:t>
            </a:r>
            <a:r>
              <a:rPr lang="ko-KR" altLang="ko-KR" sz="2400" dirty="0"/>
              <a:t>뚜껑이 열리자 </a:t>
            </a:r>
            <a:r>
              <a:rPr lang="ko-KR" altLang="ko-KR" sz="2400" dirty="0" err="1"/>
              <a:t>바닷가재와</a:t>
            </a:r>
            <a:r>
              <a:rPr lang="ko-KR" altLang="ko-KR" sz="2400" dirty="0"/>
              <a:t> 조개</a:t>
            </a:r>
            <a:r>
              <a:rPr lang="en-US" altLang="ko-KR" sz="2400" dirty="0"/>
              <a:t>, </a:t>
            </a:r>
            <a:r>
              <a:rPr lang="ko-KR" altLang="ko-KR" sz="2400" dirty="0" err="1"/>
              <a:t>잉어알로</a:t>
            </a:r>
            <a:r>
              <a:rPr lang="ko-KR" altLang="ko-KR" sz="2400" dirty="0"/>
              <a:t> 만든 </a:t>
            </a:r>
            <a:r>
              <a:rPr lang="ko-KR" altLang="ko-KR" sz="2400" dirty="0" err="1"/>
              <a:t>콩소메</a:t>
            </a:r>
            <a:r>
              <a:rPr lang="en-US" altLang="ko-KR" sz="2400" dirty="0"/>
              <a:t>(</a:t>
            </a:r>
            <a:r>
              <a:rPr lang="ko-KR" altLang="ko-KR" sz="2400" dirty="0"/>
              <a:t>맑은 수프</a:t>
            </a:r>
            <a:r>
              <a:rPr lang="en-US" altLang="ko-KR" sz="2400" dirty="0"/>
              <a:t>)</a:t>
            </a:r>
            <a:r>
              <a:rPr lang="ko-KR" altLang="ko-KR" sz="2400" dirty="0"/>
              <a:t>가 등장했고</a:t>
            </a:r>
            <a:r>
              <a:rPr lang="en-US" altLang="ko-KR" sz="2400" dirty="0"/>
              <a:t>, </a:t>
            </a:r>
            <a:r>
              <a:rPr lang="ko-KR" altLang="ko-KR" sz="2400" dirty="0"/>
              <a:t>이어 송로버섯과 파슬리 뿌리로 속을 채운 </a:t>
            </a:r>
            <a:r>
              <a:rPr lang="ko-KR" altLang="ko-KR" sz="2400" dirty="0" err="1"/>
              <a:t>메추라기</a:t>
            </a:r>
            <a:r>
              <a:rPr lang="ko-KR" altLang="ko-KR" sz="2400" dirty="0"/>
              <a:t> 요리가 나왔다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(</a:t>
            </a:r>
            <a:r>
              <a:rPr lang="en-US" altLang="ko-KR" sz="2400" dirty="0" smtClean="0"/>
              <a:t>109</a:t>
            </a:r>
            <a:r>
              <a:rPr lang="ko-KR" altLang="en-US" sz="2400" dirty="0" smtClean="0"/>
              <a:t>회 노벨상시상식</a:t>
            </a:r>
            <a:r>
              <a:rPr lang="en-US" altLang="ko-KR" sz="2400" dirty="0" smtClean="0"/>
              <a:t>)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3431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okc.albanova.se/blog/wp-content/uploads/2011/12/DSC_09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523" y="1034169"/>
            <a:ext cx="8514953" cy="478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3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5229200"/>
            <a:ext cx="8424936" cy="1378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Sweden's Princess Madeleine, left, sits with Nobel Prize Economics laureate Oliver E. Williamson during the Nobel banquet </a:t>
            </a:r>
            <a:endParaRPr lang="ko-KR" altLang="en-US" sz="2400" dirty="0"/>
          </a:p>
        </p:txBody>
      </p:sp>
      <p:pic>
        <p:nvPicPr>
          <p:cNvPr id="9220" name="Picture 4" descr="http://nimg.sulekha.com/others/original700/sweden-nobel-2009-12-10-22-46-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2068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2.bp.blogspot.com/__dTpfjJkbVY/Svs_b9FZMZI/AAAAAAAAAVg/kjTckm6bpIk/s400/Nobelservisen+lite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25503"/>
            <a:ext cx="37814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3.bp.blogspot.com/__dTpfjJkbVY/Svn94nBl7VI/AAAAAAAAAVY/bpU0juHkuic/s320/77270197cro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752" y="476672"/>
            <a:ext cx="3048000" cy="2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://ecx.images-amazon.com/images/I/51zXQ-vcWPL._SL500_AA3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772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http://thebravediscussion.com/wp-content/uploads/2011/09/Nobel-Banquet.jpg"/>
          <p:cNvSpPr>
            <a:spLocks noChangeAspect="1" noChangeArrowheads="1"/>
          </p:cNvSpPr>
          <p:nvPr/>
        </p:nvSpPr>
        <p:spPr bwMode="auto">
          <a:xfrm>
            <a:off x="168275" y="-1554163"/>
            <a:ext cx="735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5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4/48/Nobel-banquet-tab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242647"/>
            <a:ext cx="8496944" cy="637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5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2375" y="116632"/>
            <a:ext cx="1970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/>
              <a:t>참고 서적</a:t>
            </a:r>
            <a:endParaRPr lang="en-US" altLang="ko-KR" sz="32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07904" y="1556792"/>
            <a:ext cx="5371983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:</a:t>
            </a:r>
            <a:r>
              <a:rPr lang="ko-KR" altLang="en-US" dirty="0" smtClean="0"/>
              <a:t> 교양인을 위한 노벨상 강의</a:t>
            </a:r>
            <a:r>
              <a:rPr lang="en-US" altLang="ko-KR" dirty="0" smtClean="0"/>
              <a:t>_</a:t>
            </a:r>
            <a:r>
              <a:rPr lang="ko-KR" altLang="en-US" dirty="0" smtClean="0"/>
              <a:t>생리의학상 편</a:t>
            </a:r>
            <a:endParaRPr lang="en-US" altLang="ko-KR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sz="400" dirty="0" smtClean="0"/>
              <a:t/>
            </a:r>
            <a:br>
              <a:rPr lang="en-US" altLang="ko-KR" sz="400" dirty="0" smtClean="0"/>
            </a:br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pPr>
              <a:buFont typeface="Arial" pitchFamily="34" charset="0"/>
              <a:buChar char="•"/>
            </a:pPr>
            <a:endParaRPr lang="en-US" altLang="ko-KR" sz="400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년간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명의 수상자들의 삶과 </a:t>
            </a:r>
            <a:endParaRPr lang="en-US" altLang="ko-KR" sz="300" dirty="0" smtClean="0"/>
          </a:p>
          <a:p>
            <a:r>
              <a:rPr lang="ko-KR" altLang="en-US" dirty="0" smtClean="0"/>
              <a:t>       핵심이론을 바탕으로 과학자들의 치열한 </a:t>
            </a:r>
            <a:endParaRPr lang="en-US" altLang="ko-KR" dirty="0" smtClean="0"/>
          </a:p>
          <a:p>
            <a:r>
              <a:rPr lang="ko-KR" altLang="en-US" dirty="0" smtClean="0"/>
              <a:t>       경쟁과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최고의 영예를 얻기까지의 과정들을 </a:t>
            </a:r>
            <a:endParaRPr lang="en-US" altLang="ko-KR" dirty="0" smtClean="0"/>
          </a:p>
          <a:p>
            <a:r>
              <a:rPr lang="ko-KR" altLang="en-US" dirty="0" smtClean="0"/>
              <a:t>       쉽게 이해할 수 있도록 소개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dirty="0" smtClean="0"/>
              <a:t> -</a:t>
            </a:r>
            <a:r>
              <a:rPr lang="ko-KR" altLang="en-US" dirty="0" smtClean="0"/>
              <a:t>저자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야자와 </a:t>
            </a:r>
            <a:r>
              <a:rPr lang="ko-KR" altLang="en-US" dirty="0" err="1" smtClean="0"/>
              <a:t>사이언스</a:t>
            </a:r>
            <a:r>
              <a:rPr lang="ko-KR" altLang="en-US" dirty="0" smtClean="0"/>
              <a:t> 연구소</a:t>
            </a:r>
            <a:endParaRPr lang="en-US" altLang="ko-KR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dirty="0" smtClean="0"/>
              <a:t> -</a:t>
            </a:r>
            <a:r>
              <a:rPr lang="ko-KR" altLang="en-US" dirty="0" smtClean="0"/>
              <a:t>역자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박선영</a:t>
            </a:r>
            <a:endParaRPr lang="en-US" altLang="ko-KR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endParaRPr lang="en-US" altLang="ko-KR" sz="400" dirty="0" smtClean="0"/>
          </a:p>
          <a:p>
            <a:r>
              <a:rPr lang="en-US" altLang="ko-KR" dirty="0" smtClean="0"/>
              <a:t> -</a:t>
            </a:r>
            <a:r>
              <a:rPr lang="ko-KR" altLang="en-US" dirty="0" smtClean="0"/>
              <a:t>출판사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김영사</a:t>
            </a:r>
            <a:endParaRPr lang="en-US" altLang="ko-KR" dirty="0" smtClean="0"/>
          </a:p>
        </p:txBody>
      </p:sp>
      <p:pic>
        <p:nvPicPr>
          <p:cNvPr id="1026" name="Picture 2" descr="C:\Users\소양강\Desktop\0677756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3024336" cy="437829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g.hani.co.kr/imgdb/resize/2007/1208/04720179_200712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6632"/>
            <a:ext cx="561975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9512" y="4941168"/>
            <a:ext cx="878497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스톡홀롬에서</a:t>
            </a:r>
            <a:r>
              <a:rPr lang="ko-KR" altLang="en-US" dirty="0" smtClean="0"/>
              <a:t> </a:t>
            </a:r>
            <a:r>
              <a:rPr lang="ko-KR" altLang="en-US" dirty="0"/>
              <a:t>개최한 </a:t>
            </a:r>
            <a:r>
              <a:rPr lang="ko-KR" altLang="en-US" dirty="0" smtClean="0"/>
              <a:t>노벨상 </a:t>
            </a:r>
            <a:r>
              <a:rPr lang="ko-KR" altLang="en-US" dirty="0"/>
              <a:t>시상식에 </a:t>
            </a:r>
            <a:r>
              <a:rPr lang="ko-KR" altLang="en-US" dirty="0" err="1"/>
              <a:t>행남자기가</a:t>
            </a:r>
            <a:r>
              <a:rPr lang="ko-KR" altLang="en-US" dirty="0"/>
              <a:t> 만찬상에 올랐다</a:t>
            </a:r>
            <a:r>
              <a:rPr lang="en-US" altLang="ko-KR" dirty="0"/>
              <a:t>. </a:t>
            </a:r>
            <a:r>
              <a:rPr lang="ko-KR" altLang="en-US" dirty="0"/>
              <a:t>지금껏 </a:t>
            </a:r>
            <a:r>
              <a:rPr lang="ko-KR" altLang="en-US" dirty="0" smtClean="0"/>
              <a:t>노벨  재단 마크가 </a:t>
            </a:r>
            <a:r>
              <a:rPr lang="ko-KR" altLang="en-US" dirty="0"/>
              <a:t>그려진 </a:t>
            </a:r>
            <a:r>
              <a:rPr lang="ko-KR" altLang="en-US" dirty="0" err="1"/>
              <a:t>유럽산</a:t>
            </a:r>
            <a:r>
              <a:rPr lang="ko-KR" altLang="en-US" dirty="0"/>
              <a:t> 본차이나 제품이 공식 만찬 식기로 사용돼 </a:t>
            </a:r>
            <a:r>
              <a:rPr lang="ko-KR" altLang="en-US" dirty="0" smtClean="0"/>
              <a:t>오다가 </a:t>
            </a:r>
            <a:r>
              <a:rPr lang="ko-KR" altLang="en-US" dirty="0"/>
              <a:t>올해 새로운 </a:t>
            </a:r>
            <a:r>
              <a:rPr lang="ko-KR" altLang="en-US" dirty="0" smtClean="0"/>
              <a:t>디자인으로 </a:t>
            </a:r>
            <a:r>
              <a:rPr lang="ko-KR" altLang="en-US" dirty="0"/>
              <a:t>전면 교체됐다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36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4725144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노벨 재단으로부터 시제품 개발을 </a:t>
            </a:r>
            <a:r>
              <a:rPr lang="ko-KR" altLang="en-US" dirty="0" smtClean="0"/>
              <a:t>요청 받은 </a:t>
            </a:r>
            <a:r>
              <a:rPr lang="ko-KR" altLang="en-US" dirty="0" err="1"/>
              <a:t>행남자기는</a:t>
            </a:r>
            <a:r>
              <a:rPr lang="ko-KR" altLang="en-US" dirty="0"/>
              <a:t> 극비리에 여주에 있는 </a:t>
            </a:r>
            <a:r>
              <a:rPr lang="ko-KR" altLang="en-US" dirty="0" smtClean="0"/>
              <a:t>    본차이나 </a:t>
            </a:r>
            <a:r>
              <a:rPr lang="ko-KR" altLang="en-US" dirty="0"/>
              <a:t>공장에서 </a:t>
            </a:r>
            <a:r>
              <a:rPr lang="en-US" altLang="ko-KR" dirty="0"/>
              <a:t>6</a:t>
            </a:r>
            <a:r>
              <a:rPr lang="ko-KR" altLang="en-US" dirty="0" smtClean="0"/>
              <a:t>개월 여간에 </a:t>
            </a:r>
            <a:r>
              <a:rPr lang="ko-KR" altLang="en-US" dirty="0"/>
              <a:t>걸쳐 수 차례 디자인 수정과 새로운 생산 방법을 개발했다</a:t>
            </a:r>
            <a:r>
              <a:rPr lang="en-US" altLang="ko-KR" dirty="0"/>
              <a:t>. </a:t>
            </a:r>
            <a:r>
              <a:rPr lang="ko-KR" altLang="en-US" dirty="0" smtClean="0"/>
              <a:t>이후 </a:t>
            </a:r>
            <a:r>
              <a:rPr lang="ko-KR" altLang="en-US" dirty="0"/>
              <a:t>노벨 재단의 심사 평가를 거쳐 올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ko-KR" altLang="en-US" dirty="0" err="1"/>
              <a:t>행남자기의</a:t>
            </a:r>
            <a:r>
              <a:rPr lang="ko-KR" altLang="en-US" dirty="0"/>
              <a:t> 제품이 </a:t>
            </a:r>
            <a:r>
              <a:rPr lang="ko-KR" altLang="en-US" dirty="0" smtClean="0"/>
              <a:t>공식만찬 </a:t>
            </a:r>
            <a:r>
              <a:rPr lang="ko-KR" altLang="en-US" dirty="0"/>
              <a:t>식기로 선정됐다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4098" name="Picture 2" descr="http://cphoto.asiae.co.kr/listimglink/6/200904011408117195943A_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80728"/>
            <a:ext cx="48577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5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512" y="5301208"/>
            <a:ext cx="8784976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행남자기가</a:t>
            </a:r>
            <a:r>
              <a:rPr lang="ko-KR" altLang="en-US" dirty="0" smtClean="0"/>
              <a:t> </a:t>
            </a:r>
            <a:r>
              <a:rPr lang="ko-KR" altLang="en-US" dirty="0"/>
              <a:t>선보인 디자인은 노벨 재단의 상징 컬러인 골드를 확실하게 드러냈다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식기 </a:t>
            </a:r>
            <a:r>
              <a:rPr lang="ko-KR" altLang="en-US" dirty="0"/>
              <a:t>주변을 밴드 형식으로 고급스럽게 마감하고 각 분야 최고의 상징을 의미하는 별을 </a:t>
            </a:r>
            <a:r>
              <a:rPr lang="ko-KR" altLang="en-US" dirty="0" smtClean="0"/>
              <a:t> 형상화하는가 </a:t>
            </a:r>
            <a:r>
              <a:rPr lang="ko-KR" altLang="en-US" dirty="0"/>
              <a:t>하면 제품 뒷면에 재단을 상징하는 마크를 골드로 새겨 넣었다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6" name="Picture 2" descr="http://pds.joinsmsn.com/news/component/htmlphoto_mmdata/200712/htm_20071211165743l000l800-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510902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5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 descr="http://thebravediscussion.com/wp-content/uploads/2011/09/Nobel-Banquet.jpg"/>
          <p:cNvSpPr>
            <a:spLocks noChangeAspect="1" noChangeArrowheads="1"/>
          </p:cNvSpPr>
          <p:nvPr/>
        </p:nvSpPr>
        <p:spPr bwMode="auto">
          <a:xfrm>
            <a:off x="168275" y="-1554163"/>
            <a:ext cx="73533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218" name="Picture 2" descr="http://www.scandinavian-incentives.com/wp-content/uploads/2009/06/Nobelmeny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77"/>
          <a:stretch/>
        </p:blipFill>
        <p:spPr bwMode="auto">
          <a:xfrm>
            <a:off x="4572000" y="260648"/>
            <a:ext cx="4196333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visitnorway.com/ImageVault/Images/id_7577/conversionFormat_13/scope_0/ImageVaultHandler.asp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501008"/>
            <a:ext cx="70485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visitstockholm.com/ContentStoreFiles/Entity/1184/stadshuskallaren4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5" y="116632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69866" y="2987660"/>
            <a:ext cx="3586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The restaurant </a:t>
            </a:r>
            <a:r>
              <a:rPr lang="en-US" altLang="ko-KR" dirty="0" err="1" smtClean="0"/>
              <a:t>Stadshuskällaren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2987660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유명 레스토랑에 한 </a:t>
            </a:r>
            <a:r>
              <a:rPr lang="ko-KR" altLang="en-US" smtClean="0"/>
              <a:t>해 제공되는 노벨 메뉴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8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media.tumblr.com/tumblr_ld8hdpdgzd1qd8p2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91438"/>
            <a:ext cx="5904656" cy="34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86000" y="4797152"/>
            <a:ext cx="4572000" cy="14219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/>
              <a:t>Starter</a:t>
            </a:r>
          </a:p>
          <a:p>
            <a:pPr algn="ctr">
              <a:lnSpc>
                <a:spcPct val="12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Duck galantine with apples, pumpkin,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pickled vegetables and spicy jelly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8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edia.tumblr.com/tumblr_ld8hekQ88O1qd8p2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908720"/>
            <a:ext cx="6264696" cy="36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286000" y="472514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/>
              <a:t>Main</a:t>
            </a:r>
          </a:p>
          <a:p>
            <a:pPr algn="ctr">
              <a:lnSpc>
                <a:spcPct val="12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Fried </a:t>
            </a:r>
            <a:r>
              <a:rPr lang="en-US" altLang="ko-KR" i="1" dirty="0" err="1"/>
              <a:t>truffled</a:t>
            </a:r>
            <a:r>
              <a:rPr lang="en-US" altLang="ko-KR" i="1" dirty="0"/>
              <a:t> turbot, winter salad with chanterelles </a:t>
            </a:r>
            <a:br>
              <a:rPr lang="en-US" altLang="ko-KR" i="1" dirty="0"/>
            </a:br>
            <a:r>
              <a:rPr lang="en-US" altLang="ko-KR" i="1" dirty="0"/>
              <a:t>and</a:t>
            </a:r>
            <a:r>
              <a:rPr lang="en-US" altLang="ko-KR" dirty="0"/>
              <a:t> </a:t>
            </a:r>
            <a:r>
              <a:rPr lang="en-US" altLang="ko-KR" i="1" dirty="0" err="1"/>
              <a:t>truffled</a:t>
            </a:r>
            <a:r>
              <a:rPr lang="en-US" altLang="ko-KR" i="1" dirty="0"/>
              <a:t> oxtail gravy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7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://media.tumblr.com/tumblr_ld8hfrhzu21qd8p2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02" y="1124744"/>
            <a:ext cx="6053796" cy="34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86000" y="4653136"/>
            <a:ext cx="4572000" cy="20867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dirty="0" smtClean="0"/>
              <a:t>Dessert</a:t>
            </a:r>
          </a:p>
          <a:p>
            <a:pPr algn="ctr">
              <a:lnSpc>
                <a:spcPct val="12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i="1" dirty="0"/>
              <a:t>Milk chocolate and orange Bavarian cream, </a:t>
            </a:r>
            <a:r>
              <a:rPr lang="en-US" altLang="ko-KR" i="1" dirty="0" err="1"/>
              <a:t>flavoured</a:t>
            </a:r>
            <a:r>
              <a:rPr lang="en-US" altLang="ko-KR" i="1" dirty="0"/>
              <a:t> with </a:t>
            </a:r>
            <a:r>
              <a:rPr lang="en-US" altLang="ko-KR" i="1" dirty="0" err="1"/>
              <a:t>Gammeldansk</a:t>
            </a:r>
            <a:r>
              <a:rPr lang="en-US" altLang="ko-KR" i="1" dirty="0"/>
              <a:t> Bitter,</a:t>
            </a:r>
            <a:r>
              <a:rPr lang="en-US" altLang="ko-KR" dirty="0"/>
              <a:t> </a:t>
            </a:r>
            <a:r>
              <a:rPr lang="en-US" altLang="ko-KR" i="1" dirty="0"/>
              <a:t>served with an orange salad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r>
              <a:rPr lang="en-US" altLang="ko-KR" dirty="0"/>
              <a:t>Photo: </a:t>
            </a:r>
            <a:r>
              <a:rPr lang="en-US" altLang="ko-KR" i="1" dirty="0"/>
              <a:t>Hanna </a:t>
            </a:r>
            <a:r>
              <a:rPr lang="en-US" altLang="ko-KR" i="1" dirty="0" err="1"/>
              <a:t>Freij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0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42" y="620688"/>
            <a:ext cx="6581717" cy="394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86000" y="4725144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/>
              <a:t>2013 Nobel </a:t>
            </a:r>
            <a:r>
              <a:rPr lang="en-US" altLang="ko-KR" dirty="0"/>
              <a:t>Banquet </a:t>
            </a:r>
            <a:endParaRPr lang="en-US" altLang="ko-KR" dirty="0" smtClean="0"/>
          </a:p>
          <a:p>
            <a:pPr algn="just">
              <a:lnSpc>
                <a:spcPct val="150000"/>
              </a:lnSpc>
            </a:pPr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en-US" altLang="ko-KR" dirty="0" smtClean="0"/>
              <a:t>The </a:t>
            </a:r>
            <a:r>
              <a:rPr lang="en-US" altLang="ko-KR" dirty="0"/>
              <a:t>eye-catching dessert creation at the Nobel Banquet featuring Alfred Nobel's silhouette in chocolate.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220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encrypted-tbn3.google.com/images?q=tbn:ANd9GcRuv3GRLTiZ7u8GPy49ZR3TE0rgTxyY6kYybdW2AorvLLcXJWU_B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60648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ostfiles9.naver.net/20100727_72/ancheolhong_1280206686748j3Klq_jpg/16_ancheolhong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59245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00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iles.youngsamsung.com/uploads/campus/attach/20120326/make_133275508445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19125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40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5376" y="1105287"/>
            <a:ext cx="67730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 smtClean="0"/>
              <a:t>의생명노벨상이야기</a:t>
            </a:r>
            <a:r>
              <a:rPr lang="ko-KR" altLang="en-US" sz="3200" b="1" dirty="0" smtClean="0"/>
              <a:t> 수업 평가 방법</a:t>
            </a:r>
            <a:endParaRPr lang="en-US" altLang="ko-KR" sz="32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001256" y="2492896"/>
            <a:ext cx="2122697" cy="173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 중간시험</a:t>
            </a:r>
            <a:r>
              <a:rPr lang="en-US" altLang="ko-KR" sz="2000" dirty="0" smtClean="0"/>
              <a:t>: 40 %</a:t>
            </a:r>
          </a:p>
          <a:p>
            <a:endParaRPr lang="en-US" altLang="ko-KR" sz="9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 기말시험</a:t>
            </a:r>
            <a:r>
              <a:rPr lang="en-US" altLang="ko-KR" sz="2000" dirty="0" smtClean="0"/>
              <a:t>: 40 %</a:t>
            </a:r>
          </a:p>
          <a:p>
            <a:endParaRPr lang="en-US" altLang="ko-KR" sz="9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레포트</a:t>
            </a:r>
            <a:r>
              <a:rPr lang="en-US" altLang="ko-KR" sz="2000" dirty="0" smtClean="0"/>
              <a:t>: 10 %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endParaRPr lang="en-US" altLang="ko-KR" sz="9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2000" dirty="0" smtClean="0"/>
              <a:t> 출결</a:t>
            </a:r>
            <a:r>
              <a:rPr lang="en-US" altLang="ko-KR" sz="2000" dirty="0" smtClean="0"/>
              <a:t>: 10 %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3131" y="4629165"/>
            <a:ext cx="63193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Times New Roman"/>
                <a:cs typeface="Times New Roman"/>
              </a:rPr>
              <a:t>*</a:t>
            </a:r>
            <a:r>
              <a:rPr lang="ko-KR" altLang="en-US" sz="2000" dirty="0" smtClean="0"/>
              <a:t> 객관식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주관식 포함하여 </a:t>
            </a:r>
            <a:r>
              <a:rPr lang="en-US" altLang="ko-KR" sz="2000" dirty="0" smtClean="0"/>
              <a:t>40</a:t>
            </a:r>
            <a:r>
              <a:rPr lang="ko-KR" altLang="en-US" sz="2000" dirty="0" smtClean="0"/>
              <a:t>문제</a:t>
            </a:r>
            <a:endParaRPr lang="en-US" altLang="ko-KR" sz="2000" dirty="0" smtClean="0"/>
          </a:p>
          <a:p>
            <a:endParaRPr lang="en-US" altLang="ko-KR" sz="1000" dirty="0" smtClean="0"/>
          </a:p>
          <a:p>
            <a:r>
              <a:rPr lang="ko-KR" altLang="en-US" sz="2000" dirty="0" smtClean="0">
                <a:latin typeface="Times New Roman"/>
                <a:cs typeface="Times New Roman"/>
              </a:rPr>
              <a:t>*</a:t>
            </a:r>
            <a:r>
              <a:rPr lang="ko-KR" altLang="en-US" sz="2000" dirty="0" smtClean="0"/>
              <a:t> 중간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기말시험 추후 공지</a:t>
            </a:r>
            <a:r>
              <a:rPr lang="en-US" altLang="ko-KR" sz="2000" dirty="0" smtClean="0"/>
              <a:t> (</a:t>
            </a:r>
            <a:r>
              <a:rPr lang="ko-KR" altLang="en-US" sz="2000" dirty="0" smtClean="0"/>
              <a:t>시험 방법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장소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시간 등</a:t>
            </a:r>
            <a:r>
              <a:rPr lang="en-US" altLang="ko-KR" sz="20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ostfiles9.naver.net/20120320_40/tiramisu06_1332237654334HJvbd_JPEG/2012-03-20+17.48.42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8"/>
            <a:ext cx="5256584" cy="39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9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552" y="5805264"/>
            <a:ext cx="8357554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노벨 </a:t>
            </a:r>
            <a:r>
              <a:rPr lang="ko-KR" altLang="en-US" sz="2000" dirty="0" err="1"/>
              <a:t>뮤지엄에서</a:t>
            </a:r>
            <a:r>
              <a:rPr lang="ko-KR" altLang="en-US" sz="2000" dirty="0"/>
              <a:t> 파는</a:t>
            </a:r>
            <a:r>
              <a:rPr lang="en-US" altLang="ko-KR" sz="2000" dirty="0" smtClean="0"/>
              <a:t>...'</a:t>
            </a:r>
            <a:r>
              <a:rPr lang="ko-KR" altLang="en-US" sz="2000" dirty="0"/>
              <a:t>노벨 글라스</a:t>
            </a:r>
            <a:r>
              <a:rPr lang="en-US" altLang="ko-KR" sz="2000" dirty="0"/>
              <a:t>'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실제로</a:t>
            </a:r>
            <a:r>
              <a:rPr lang="en-US" altLang="ko-KR" sz="2000" dirty="0"/>
              <a:t>... </a:t>
            </a:r>
            <a:r>
              <a:rPr lang="ko-KR" altLang="en-US" sz="2000" dirty="0"/>
              <a:t>노벨상 시상식 만찬회 때 디저트로 나오는 아이스크림이다</a:t>
            </a:r>
            <a:r>
              <a:rPr lang="en-US" altLang="ko-KR" sz="2000" dirty="0" smtClean="0"/>
              <a:t>...</a:t>
            </a:r>
            <a:endParaRPr lang="en-US" altLang="ko-KR" sz="2000" dirty="0"/>
          </a:p>
        </p:txBody>
      </p:sp>
      <p:pic>
        <p:nvPicPr>
          <p:cNvPr id="8194" name="Picture 2" descr="http://postfiles1.naver.net/data32/2008/7/31/272/img_3354_dolbaejiny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1522"/>
            <a:ext cx="3619500" cy="54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3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4437112"/>
            <a:ext cx="8357554" cy="1163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이 아이스크림의 이름은 </a:t>
            </a:r>
            <a:r>
              <a:rPr lang="en-US" altLang="ko-KR" sz="2000" dirty="0"/>
              <a:t>'</a:t>
            </a:r>
            <a:r>
              <a:rPr lang="en-US" altLang="ko-KR" sz="2000" dirty="0" err="1"/>
              <a:t>Nobelglass</a:t>
            </a:r>
            <a:r>
              <a:rPr lang="en-US" altLang="ko-KR" sz="2000" dirty="0"/>
              <a:t>'</a:t>
            </a:r>
            <a:r>
              <a:rPr lang="ko-KR" altLang="en-US" sz="2000" dirty="0"/>
              <a:t>로 바닐라 아이스크림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린건베리</a:t>
            </a:r>
            <a:r>
              <a:rPr lang="en-US" altLang="ko-KR" sz="2000" dirty="0"/>
              <a:t>(</a:t>
            </a:r>
            <a:r>
              <a:rPr lang="en-US" altLang="ko-KR" sz="2000" dirty="0" err="1"/>
              <a:t>Lingonberry</a:t>
            </a:r>
            <a:r>
              <a:rPr lang="en-US" altLang="ko-KR" sz="2000" dirty="0"/>
              <a:t>) </a:t>
            </a:r>
            <a:r>
              <a:rPr lang="ko-KR" altLang="en-US" sz="2000" dirty="0" err="1"/>
              <a:t>샤베트</a:t>
            </a:r>
            <a:r>
              <a:rPr lang="en-US" altLang="ko-KR" sz="2000" dirty="0"/>
              <a:t>, </a:t>
            </a:r>
            <a:r>
              <a:rPr lang="ko-KR" altLang="en-US" sz="2000" dirty="0"/>
              <a:t>생크림</a:t>
            </a:r>
            <a:r>
              <a:rPr lang="en-US" altLang="ko-KR" sz="2000" dirty="0"/>
              <a:t>, </a:t>
            </a:r>
            <a:r>
              <a:rPr lang="ko-KR" altLang="en-US" sz="2000" dirty="0"/>
              <a:t>노벨상 메달 모양의 초콜릿</a:t>
            </a:r>
            <a:r>
              <a:rPr lang="en-US" altLang="ko-KR" sz="2000" dirty="0"/>
              <a:t>, </a:t>
            </a:r>
            <a:r>
              <a:rPr lang="ko-KR" altLang="en-US" sz="2000" dirty="0"/>
              <a:t>그리고 알 수 없는 열매로 이루어져있다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</p:txBody>
      </p:sp>
      <p:pic>
        <p:nvPicPr>
          <p:cNvPr id="11266" name="Picture 2" descr="http://cfile4.uf.tistory.com/image/1556820D49CC40EA4B46B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5502258" cy="233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65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logs.plos.org/neuroanthropology/files/2010/10/Ig_Nobel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93473"/>
            <a:ext cx="3096344" cy="329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cfile204.uf.daum.net/image/20319A564D1465EA3C60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52120" y="1243076"/>
            <a:ext cx="2592288" cy="389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9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544" y="764704"/>
            <a:ext cx="8352928" cy="1163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ko-KR" altLang="ko-KR" sz="2000" dirty="0" smtClean="0">
                <a:solidFill>
                  <a:prstClr val="black"/>
                </a:solidFill>
              </a:rPr>
              <a:t>노벨의 </a:t>
            </a:r>
            <a:r>
              <a:rPr lang="ko-KR" altLang="ko-KR" sz="2000" dirty="0">
                <a:solidFill>
                  <a:prstClr val="black"/>
                </a:solidFill>
              </a:rPr>
              <a:t>유언에 따라 설립된 기금으로 시상하는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ko-KR" sz="2000" dirty="0">
                <a:solidFill>
                  <a:prstClr val="black"/>
                </a:solidFill>
              </a:rPr>
              <a:t>세계에서 가장 </a:t>
            </a:r>
            <a:r>
              <a:rPr lang="ko-KR" altLang="ko-KR" sz="2000" dirty="0" smtClean="0">
                <a:solidFill>
                  <a:prstClr val="black"/>
                </a:solidFill>
              </a:rPr>
              <a:t>권위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ko-KR" altLang="ko-KR" sz="2000" dirty="0" smtClean="0">
                <a:solidFill>
                  <a:prstClr val="black"/>
                </a:solidFill>
              </a:rPr>
              <a:t>있는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ko-KR" altLang="ko-KR" sz="2000" dirty="0" smtClean="0">
                <a:solidFill>
                  <a:prstClr val="black"/>
                </a:solidFill>
              </a:rPr>
              <a:t>문화상인 </a:t>
            </a:r>
            <a:r>
              <a:rPr lang="ko-KR" altLang="ko-KR" sz="2000" dirty="0">
                <a:solidFill>
                  <a:prstClr val="black"/>
                </a:solidFill>
              </a:rPr>
              <a:t>노벨상</a:t>
            </a:r>
            <a:r>
              <a:rPr lang="en-US" altLang="ko-KR" sz="2000" dirty="0">
                <a:solidFill>
                  <a:prstClr val="black"/>
                </a:solidFill>
              </a:rPr>
              <a:t>. </a:t>
            </a:r>
            <a:r>
              <a:rPr lang="ko-KR" altLang="ko-KR" sz="2000" dirty="0" smtClean="0">
                <a:solidFill>
                  <a:prstClr val="black"/>
                </a:solidFill>
              </a:rPr>
              <a:t>하지만 </a:t>
            </a:r>
            <a:r>
              <a:rPr lang="ko-KR" altLang="ko-KR" sz="2000" dirty="0">
                <a:solidFill>
                  <a:prstClr val="black"/>
                </a:solidFill>
              </a:rPr>
              <a:t>오늘은 노벨상과는 전혀 다른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ko-KR" altLang="ko-KR" sz="2000" dirty="0">
                <a:solidFill>
                  <a:prstClr val="black"/>
                </a:solidFill>
              </a:rPr>
              <a:t>좀 색다른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pPr lvl="0">
              <a:lnSpc>
                <a:spcPct val="120000"/>
              </a:lnSpc>
            </a:pPr>
            <a:r>
              <a:rPr lang="ko-KR" altLang="ko-KR" sz="2000" dirty="0" smtClean="0">
                <a:solidFill>
                  <a:prstClr val="black"/>
                </a:solidFill>
              </a:rPr>
              <a:t>이색적인 </a:t>
            </a:r>
            <a:r>
              <a:rPr lang="ko-KR" altLang="ko-KR" sz="2000" dirty="0">
                <a:solidFill>
                  <a:prstClr val="black"/>
                </a:solidFill>
              </a:rPr>
              <a:t>상을 </a:t>
            </a:r>
            <a:r>
              <a:rPr lang="ko-KR" altLang="ko-KR" sz="2000" dirty="0" smtClean="0">
                <a:solidFill>
                  <a:prstClr val="black"/>
                </a:solidFill>
              </a:rPr>
              <a:t>소개할까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ko-KR" altLang="ko-KR" sz="2000" dirty="0" smtClean="0">
                <a:solidFill>
                  <a:prstClr val="black"/>
                </a:solidFill>
              </a:rPr>
              <a:t>합니다</a:t>
            </a:r>
            <a:r>
              <a:rPr lang="en-US" altLang="ko-KR" sz="2000" dirty="0">
                <a:solidFill>
                  <a:prstClr val="black"/>
                </a:solidFill>
              </a:rPr>
              <a:t>.</a:t>
            </a:r>
            <a:r>
              <a:rPr lang="en-US" altLang="ko-KR" sz="2000" b="1" dirty="0">
                <a:solidFill>
                  <a:prstClr val="black"/>
                </a:solidFill>
              </a:rPr>
              <a:t> </a:t>
            </a:r>
            <a:endParaRPr lang="ko-KR" altLang="ko-KR" sz="2000" dirty="0">
              <a:solidFill>
                <a:prstClr val="black"/>
              </a:solidFill>
            </a:endParaRPr>
          </a:p>
        </p:txBody>
      </p:sp>
      <p:pic>
        <p:nvPicPr>
          <p:cNvPr id="10242" name="Picture 2" descr="http://cfs6.blog.daum.net/upload_control/download.blog?fhandle=MERvejJAZnM2LmJsb2cuZGF1bS5uZXQ6L0lNQUdFLzAvMTQuanBnLnRodW1i&amp;filename=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5"/>
            <a:ext cx="5616624" cy="40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12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improbable.com/ig/2002/biology-speech-200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3"/>
            <a:ext cx="4567906" cy="345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quezi.com/wp-content/uploads/2009/02/ig-nobel-prize-presentat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905" y="1916834"/>
            <a:ext cx="4608509" cy="345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1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478413"/>
            <a:ext cx="8136904" cy="93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'</a:t>
            </a:r>
            <a:r>
              <a:rPr lang="en-US" altLang="ko-KR" sz="2400" b="1" dirty="0" err="1" smtClean="0"/>
              <a:t>Ig</a:t>
            </a:r>
            <a:r>
              <a:rPr lang="en-US" altLang="ko-KR" sz="2400" b="1" dirty="0" smtClean="0"/>
              <a:t> </a:t>
            </a:r>
            <a:r>
              <a:rPr lang="en-US" altLang="ko-KR" sz="2400" b="1" dirty="0"/>
              <a:t>Nobel Prize'....? </a:t>
            </a:r>
            <a:r>
              <a:rPr lang="ko-KR" altLang="ko-KR" sz="2400" dirty="0"/>
              <a:t>이름은 노벨 상이랑 비슷한데 앞에 </a:t>
            </a:r>
            <a:r>
              <a:rPr lang="en-US" altLang="ko-KR" sz="2400" dirty="0" smtClean="0"/>
              <a:t> </a:t>
            </a:r>
            <a:r>
              <a:rPr lang="ko-KR" altLang="ko-KR" sz="2400" dirty="0" smtClean="0"/>
              <a:t>붙은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'</a:t>
            </a:r>
            <a:r>
              <a:rPr lang="en-US" altLang="ko-KR" sz="2400" dirty="0" err="1"/>
              <a:t>Ig</a:t>
            </a:r>
            <a:r>
              <a:rPr lang="en-US" altLang="ko-KR" sz="2400" dirty="0"/>
              <a:t>'</a:t>
            </a:r>
            <a:r>
              <a:rPr lang="ko-KR" altLang="ko-KR" sz="2400" dirty="0"/>
              <a:t>는 </a:t>
            </a:r>
            <a:r>
              <a:rPr lang="ko-KR" altLang="ko-KR" sz="2400" dirty="0" err="1"/>
              <a:t>무엇이냐구요</a:t>
            </a:r>
            <a:r>
              <a:rPr lang="en-US" altLang="ko-KR" sz="2400" dirty="0"/>
              <a:t>? </a:t>
            </a:r>
            <a:endParaRPr lang="en-US" altLang="ko-KR" sz="2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995984" y="1513264"/>
            <a:ext cx="5240312" cy="69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600" dirty="0" smtClean="0">
                <a:solidFill>
                  <a:prstClr val="black"/>
                </a:solidFill>
              </a:rPr>
              <a:t>'Ignoble</a:t>
            </a:r>
            <a:r>
              <a:rPr lang="en-US" altLang="ko-KR" sz="3600" dirty="0">
                <a:solidFill>
                  <a:prstClr val="black"/>
                </a:solidFill>
              </a:rPr>
              <a:t>'</a:t>
            </a:r>
            <a:r>
              <a:rPr lang="ko-KR" altLang="ko-KR" sz="3600" dirty="0">
                <a:solidFill>
                  <a:prstClr val="black"/>
                </a:solidFill>
              </a:rPr>
              <a:t>의 준 말입니다</a:t>
            </a:r>
            <a:r>
              <a:rPr lang="en-US" altLang="ko-KR" sz="3600" dirty="0">
                <a:solidFill>
                  <a:prstClr val="black"/>
                </a:solidFill>
              </a:rPr>
              <a:t>. </a:t>
            </a:r>
          </a:p>
        </p:txBody>
      </p:sp>
      <p:pic>
        <p:nvPicPr>
          <p:cNvPr id="8" name="그림 7" descr="http://cfile28.uf.tistory.com/image/1471DC154B7BFF0F7FED4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r="3054"/>
          <a:stretch/>
        </p:blipFill>
        <p:spPr bwMode="auto">
          <a:xfrm>
            <a:off x="1583668" y="3861048"/>
            <a:ext cx="5976664" cy="24610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1907704" y="2444244"/>
            <a:ext cx="5400600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여기서 </a:t>
            </a:r>
            <a:r>
              <a:rPr lang="en-US" altLang="ko-KR" dirty="0"/>
              <a:t>"</a:t>
            </a:r>
            <a:r>
              <a:rPr lang="ko-KR" altLang="en-US" dirty="0" err="1"/>
              <a:t>이그노벨</a:t>
            </a:r>
            <a:r>
              <a:rPr lang="en-US" altLang="ko-KR" dirty="0"/>
              <a:t>(</a:t>
            </a:r>
            <a:r>
              <a:rPr lang="en-US" altLang="ko-KR" dirty="0" err="1"/>
              <a:t>Ig</a:t>
            </a:r>
            <a:r>
              <a:rPr lang="en-US" altLang="ko-KR" dirty="0"/>
              <a:t> Nobel)"</a:t>
            </a:r>
            <a:r>
              <a:rPr lang="ko-KR" altLang="en-US" dirty="0"/>
              <a:t>은 </a:t>
            </a:r>
            <a:r>
              <a:rPr lang="en-US" altLang="ko-KR" dirty="0"/>
              <a:t>"</a:t>
            </a:r>
            <a:r>
              <a:rPr lang="ko-KR" altLang="en-US" dirty="0"/>
              <a:t>고상한</a:t>
            </a:r>
            <a:r>
              <a:rPr lang="en-US" altLang="ko-KR" dirty="0"/>
              <a:t>"</a:t>
            </a:r>
            <a:r>
              <a:rPr lang="ko-KR" altLang="en-US" dirty="0"/>
              <a:t>을 뜻하는 영어 단어 </a:t>
            </a:r>
            <a:r>
              <a:rPr lang="en-US" altLang="ko-KR" dirty="0"/>
              <a:t>"</a:t>
            </a:r>
            <a:r>
              <a:rPr lang="ko-KR" altLang="en-US" dirty="0" err="1"/>
              <a:t>노블</a:t>
            </a:r>
            <a:r>
              <a:rPr lang="en-US" altLang="ko-KR" dirty="0"/>
              <a:t>(noble)"</a:t>
            </a:r>
            <a:r>
              <a:rPr lang="ko-KR" altLang="en-US" dirty="0"/>
              <a:t>의 반대말로 </a:t>
            </a:r>
            <a:r>
              <a:rPr lang="en-US" altLang="ko-KR" dirty="0"/>
              <a:t>"</a:t>
            </a:r>
            <a:r>
              <a:rPr lang="ko-KR" altLang="en-US" dirty="0"/>
              <a:t>품위 없는</a:t>
            </a:r>
            <a:r>
              <a:rPr lang="en-US" altLang="ko-KR" dirty="0"/>
              <a:t>"</a:t>
            </a:r>
            <a:r>
              <a:rPr lang="ko-KR" altLang="en-US" dirty="0"/>
              <a:t>을 뜻하는 </a:t>
            </a:r>
            <a:r>
              <a:rPr lang="en-US" altLang="ko-KR" dirty="0"/>
              <a:t>"</a:t>
            </a:r>
            <a:r>
              <a:rPr lang="ko-KR" altLang="en-US" dirty="0" err="1"/>
              <a:t>이그노블</a:t>
            </a:r>
            <a:r>
              <a:rPr lang="en-US" altLang="ko-KR" dirty="0"/>
              <a:t>(ignoble)"</a:t>
            </a:r>
            <a:r>
              <a:rPr lang="ko-KR" altLang="en-US" dirty="0"/>
              <a:t>과 상통한다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54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117193"/>
            <a:ext cx="8784976" cy="1163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sz="2000" b="1" dirty="0" err="1" smtClean="0"/>
              <a:t>이그</a:t>
            </a:r>
            <a:r>
              <a:rPr lang="ko-KR" altLang="ko-KR" sz="2000" b="1" dirty="0" smtClean="0"/>
              <a:t> 노벨상</a:t>
            </a:r>
            <a:r>
              <a:rPr lang="ko-KR" altLang="ko-KR" sz="2000" dirty="0" smtClean="0"/>
              <a:t>(Ig Nobel Prize)은 노벨상을 </a:t>
            </a:r>
            <a:r>
              <a:rPr lang="ko-KR" altLang="ko-KR" sz="2000" dirty="0" err="1" smtClean="0"/>
              <a:t>패러디하여</a:t>
            </a:r>
            <a:r>
              <a:rPr lang="ko-KR" altLang="ko-KR" sz="2000" dirty="0" smtClean="0"/>
              <a:t> 만들어진 상이다. </a:t>
            </a:r>
            <a:r>
              <a:rPr lang="en-US" altLang="ko-KR" sz="2000" dirty="0" smtClean="0"/>
              <a:t>  </a:t>
            </a:r>
            <a:r>
              <a:rPr lang="ko-KR" altLang="ko-KR" sz="2000" dirty="0" smtClean="0"/>
              <a:t>1991년 미국의 유머과학잡지인 《기발한 연구 연감》(Annals of Improbable Research)에 의해 제정되어 현재에 이르고 있다</a:t>
            </a:r>
            <a:endParaRPr lang="ko-KR" altLang="ko-KR" sz="2000" dirty="0"/>
          </a:p>
        </p:txBody>
      </p:sp>
      <p:pic>
        <p:nvPicPr>
          <p:cNvPr id="5" name="Picture 2" descr="http://blog.joinsmsn.com/usr/k/w/kwansooko/7/0000028004_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76" y="2636912"/>
            <a:ext cx="2563249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16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67544" y="411294"/>
            <a:ext cx="8136904" cy="172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'</a:t>
            </a:r>
            <a:r>
              <a:rPr lang="ko-KR" altLang="ko-KR" dirty="0"/>
              <a:t>품위 없는</a:t>
            </a:r>
            <a:r>
              <a:rPr lang="en-US" altLang="ko-KR" dirty="0"/>
              <a:t>'</a:t>
            </a:r>
            <a:r>
              <a:rPr lang="ko-KR" altLang="ko-KR" dirty="0"/>
              <a:t>이란 뜻을 가진 </a:t>
            </a:r>
            <a:r>
              <a:rPr lang="en-US" altLang="ko-KR" dirty="0"/>
              <a:t>'Ignoble'</a:t>
            </a:r>
            <a:r>
              <a:rPr lang="ko-KR" altLang="ko-KR" dirty="0"/>
              <a:t>과</a:t>
            </a:r>
            <a:r>
              <a:rPr lang="en-US" altLang="ko-KR" dirty="0"/>
              <a:t> 'Nobel'</a:t>
            </a:r>
            <a:r>
              <a:rPr lang="ko-KR" altLang="ko-KR" dirty="0"/>
              <a:t>의 단어를 합한</a:t>
            </a:r>
            <a:r>
              <a:rPr lang="en-US" altLang="ko-KR" dirty="0"/>
              <a:t> '</a:t>
            </a:r>
            <a:r>
              <a:rPr lang="en-US" altLang="ko-KR" dirty="0" err="1"/>
              <a:t>Ig</a:t>
            </a:r>
            <a:r>
              <a:rPr lang="en-US" altLang="ko-KR" dirty="0"/>
              <a:t> Noble prize'</a:t>
            </a:r>
            <a:r>
              <a:rPr lang="ko-KR" altLang="ko-KR" dirty="0"/>
              <a:t>는 미국 하버드대 과학잡지인</a:t>
            </a:r>
            <a:r>
              <a:rPr lang="en-US" altLang="ko-KR" dirty="0"/>
              <a:t> `</a:t>
            </a:r>
            <a:r>
              <a:rPr lang="ko-KR" altLang="ko-KR" dirty="0" err="1"/>
              <a:t>애널스</a:t>
            </a:r>
            <a:r>
              <a:rPr lang="ko-KR" altLang="ko-KR" dirty="0"/>
              <a:t> </a:t>
            </a:r>
            <a:r>
              <a:rPr lang="ko-KR" altLang="ko-KR" dirty="0" err="1"/>
              <a:t>오브</a:t>
            </a:r>
            <a:r>
              <a:rPr lang="ko-KR" altLang="ko-KR" dirty="0"/>
              <a:t> </a:t>
            </a:r>
            <a:r>
              <a:rPr lang="ko-KR" altLang="ko-KR" dirty="0" err="1"/>
              <a:t>임프로버블</a:t>
            </a:r>
            <a:r>
              <a:rPr lang="ko-KR" altLang="ko-KR" dirty="0"/>
              <a:t> 리서치</a:t>
            </a:r>
            <a:r>
              <a:rPr lang="en-US" altLang="ko-KR" dirty="0"/>
              <a:t>(Annals of Improbable Research)`</a:t>
            </a:r>
            <a:r>
              <a:rPr lang="ko-KR" altLang="ko-KR" dirty="0"/>
              <a:t>가 과학에 대한 대중의 관심을 불러일으키기 위해</a:t>
            </a:r>
            <a:r>
              <a:rPr lang="en-US" altLang="ko-KR" dirty="0"/>
              <a:t> 1991</a:t>
            </a:r>
            <a:r>
              <a:rPr lang="ko-KR" altLang="ko-KR" dirty="0"/>
              <a:t>년에 제정한 상입니다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ko-KR" dirty="0"/>
          </a:p>
        </p:txBody>
      </p:sp>
      <p:pic>
        <p:nvPicPr>
          <p:cNvPr id="6" name="Picture 2" descr="http://img5.douban.com/lpic/s28211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76872"/>
            <a:ext cx="3075104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masshightech.com/video-images/2009/ignobe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90589"/>
            <a:ext cx="2809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890" y="476672"/>
            <a:ext cx="8136904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매년 가을 진짜 노벨상 수상자가 발표되기 1~2주 전에 하버드 대학의 </a:t>
            </a:r>
            <a:r>
              <a:rPr lang="ko-KR" altLang="ko-KR" dirty="0" err="1"/>
              <a:t>샌더스</a:t>
            </a:r>
            <a:r>
              <a:rPr lang="ko-KR" altLang="ko-KR" dirty="0"/>
              <a:t> 극장에서 시상식을 가진다. 진짜 노벨상 수상자들도 다수 참석하여 시상에 참여하며, 논문 심사와 시상을 맡고 있다.</a:t>
            </a:r>
          </a:p>
        </p:txBody>
      </p:sp>
      <p:pic>
        <p:nvPicPr>
          <p:cNvPr id="3" name="Picture 2" descr="http://verynoice.com/wp-content/uploads/2010/09/DSCN76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504723" cy="487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0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upload.wikimedia.org/wikipedia/commons/8/8f/Auguste_Rodin_1893_Nada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188640"/>
            <a:ext cx="5616624" cy="558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www.news.harvard.edu/gazette/wp-content/uploads/2009/05/Sandel_6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11" y="1480796"/>
            <a:ext cx="5762625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65077" y="5291916"/>
            <a:ext cx="2813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Professor Michael </a:t>
            </a:r>
            <a:r>
              <a:rPr lang="en-US" altLang="ko-KR" dirty="0" err="1"/>
              <a:t>Sandel</a:t>
            </a:r>
            <a:endParaRPr lang="ko-KR" altLang="en-US" dirty="0"/>
          </a:p>
        </p:txBody>
      </p:sp>
      <p:pic>
        <p:nvPicPr>
          <p:cNvPr id="5" name="Picture 2" descr="http://upload.wikimedia.org/wikipedia/en/thumb/3/3a/Harvard_Wreath_Logo_1.svg/220px-Harvard_Wreath_Logo_1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711" y="147549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8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en/thumb/3/3a/Harvard_Wreath_Logo_1.svg/220px-Harvard_Wreath_Logo_1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04864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image.kyobobook.co.kr/newimages/music/large/7404/24047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66" y="116632"/>
            <a:ext cx="4320480" cy="653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2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ostfiles11.naver.net/20100821_10/starryhan_1282396176293vfkXv_jpg/2010-08-21_11;41;07_starryhan.jpg?type=w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19869"/>
            <a:ext cx="7200800" cy="481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edudemic.com/wp-content/uploads/2010/04/091508_justice_281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812709"/>
            <a:ext cx="7848872" cy="5232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11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1/11/Sanders_theater_2009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2326"/>
            <a:ext cx="64484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95536" y="5013176"/>
            <a:ext cx="8352928" cy="172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Plans for the theater began when a committee of fifty Harvard alumni met in 1865 who wanted to build a structure to honor those who had died for the Union in the American Civil War. The building was designed to serve as an academic theater, contains classrooms, and served as a dining hall for commencement dinners.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13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leekennedy.kentlyons.com/assets/SandersAng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2636"/>
            <a:ext cx="6768752" cy="50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23528" y="5301208"/>
            <a:ext cx="8784976" cy="138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The </a:t>
            </a:r>
            <a:r>
              <a:rPr lang="en-US" altLang="ko-KR" dirty="0"/>
              <a:t>theatre's design is based upon Christopher Wren's </a:t>
            </a:r>
            <a:r>
              <a:rPr lang="en-US" altLang="ko-KR" dirty="0" err="1"/>
              <a:t>Sheldonian</a:t>
            </a:r>
            <a:r>
              <a:rPr lang="en-US" altLang="ko-KR" dirty="0"/>
              <a:t> Theatre at Oxford, England. The 1,166 seat theatre features three tiers of seating: </a:t>
            </a:r>
            <a:r>
              <a:rPr lang="en-US" altLang="ko-KR" dirty="0" smtClean="0"/>
              <a:t>the orchestra</a:t>
            </a:r>
            <a:r>
              <a:rPr lang="en-US" altLang="ko-KR" dirty="0"/>
              <a:t>, the mezzanine, and the balcony. The final design turned out to be twice the original size and cost more than twice its original budget at $390,000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8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09034" y="5013176"/>
            <a:ext cx="158417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/>
              <a:t>Sage Hall</a:t>
            </a:r>
            <a:endParaRPr lang="ko-KR" altLang="en-US" dirty="0"/>
          </a:p>
        </p:txBody>
      </p:sp>
      <p:pic>
        <p:nvPicPr>
          <p:cNvPr id="9218" name="Picture 2" descr="http://farm5.static.flickr.com/4050/5077342798_426e1887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84784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encrypted-tbn2.google.com/images?q=tbn:ANd9GcRDnFYkIYwsC0DOr4dh3NKZWeAa6p9IYdP_Tl3yZcfjBw8NC-C-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2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5576" y="836712"/>
            <a:ext cx="770485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sz="2000" dirty="0" smtClean="0"/>
              <a:t>“흉내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낼 수 없거나 흉내내면 안 되는”(that cannot, or should not, be reproduced) 업적에 수여되며, 매년 가을 진짜 노벨상 수상자가 발표되기 1~2주 전에 하버드 대학의 </a:t>
            </a:r>
            <a:r>
              <a:rPr lang="ko-KR" altLang="ko-KR" sz="2000" dirty="0" err="1" smtClean="0"/>
              <a:t>샌더스</a:t>
            </a:r>
            <a:r>
              <a:rPr lang="ko-KR" altLang="ko-KR" sz="2000" dirty="0" smtClean="0"/>
              <a:t> 극장에서 시상식을 가진다. 진짜 노벨상 수상자들도 다수 참석하여 시상에 참여하며, 논문 심사와 시상을 맡고 있다.</a:t>
            </a:r>
          </a:p>
        </p:txBody>
      </p:sp>
      <p:pic>
        <p:nvPicPr>
          <p:cNvPr id="1028" name="Picture 4" descr="http://www.improb.com/airchives/paperair/volume15/v15i2/v15i2-web-images/IG-AD-7Nobellians-KEES_opt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996952"/>
            <a:ext cx="42862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dokebihome.com/xe143/files/attach/images/59/647/004/1257818976_20091110%20%EA%B0%9C%EA%B7%B8%EB%B3%B4%EB%8B%A4%20%EC%9B%83%EA%B8%B4%20%EB%8F%99%EB%AC%BC%EB%93%A4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91816"/>
            <a:ext cx="635317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64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5536" y="5805264"/>
            <a:ext cx="8496944" cy="100811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ko-KR" altLang="ko-KR" sz="1800" dirty="0"/>
              <a:t>주최측은 농담 차원에서, 노벨상의 창시자 </a:t>
            </a:r>
            <a:r>
              <a:rPr lang="ko-KR" altLang="ko-KR" sz="1800" dirty="0" err="1"/>
              <a:t>알프레드</a:t>
            </a:r>
            <a:r>
              <a:rPr lang="ko-KR" altLang="ko-KR" sz="1800" dirty="0"/>
              <a:t> 노벨의 친척인 </a:t>
            </a:r>
            <a:r>
              <a:rPr lang="ko-KR" altLang="ko-KR" sz="1800" dirty="0" err="1"/>
              <a:t>이그나시우스</a:t>
            </a:r>
            <a:r>
              <a:rPr lang="ko-KR" altLang="ko-KR" sz="1800" dirty="0"/>
              <a:t> 노벨(Ignatius Nobel)의 유산으로 이 상을 창립했다고 밝히고 있으나, </a:t>
            </a:r>
            <a:r>
              <a:rPr lang="ko-KR" altLang="ko-KR" sz="1800" dirty="0" err="1"/>
              <a:t>이그</a:t>
            </a:r>
            <a:r>
              <a:rPr lang="ko-KR" altLang="ko-KR" sz="1800" dirty="0"/>
              <a:t> 노벨상은 상금이 주어지지 않는다</a:t>
            </a:r>
            <a:r>
              <a:rPr lang="ko-KR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382716" y="232215"/>
            <a:ext cx="176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Ig</a:t>
            </a:r>
            <a:r>
              <a:rPr lang="en-US" altLang="ko-KR" b="1" dirty="0" smtClean="0"/>
              <a:t> Nobel Prize</a:t>
            </a:r>
            <a:endParaRPr lang="ko-KR" altLang="en-US" b="1" dirty="0"/>
          </a:p>
        </p:txBody>
      </p:sp>
      <p:sp>
        <p:nvSpPr>
          <p:cNvPr id="7" name="직사각형 6"/>
          <p:cNvSpPr/>
          <p:nvPr/>
        </p:nvSpPr>
        <p:spPr>
          <a:xfrm>
            <a:off x="1857395" y="232214"/>
            <a:ext cx="1466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Nobel Prize</a:t>
            </a:r>
            <a:endParaRPr lang="ko-KR" altLang="en-US" b="1" dirty="0"/>
          </a:p>
        </p:txBody>
      </p:sp>
      <p:pic>
        <p:nvPicPr>
          <p:cNvPr id="4098" name="Picture 2" descr="http://www.brighamandwomens.org/Departments_and_Services/surgery/services/kidneytransplant/Images/Nobelpr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93" y="736270"/>
            <a:ext cx="3171345" cy="23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ndarticle.joins.com/pad/2012/06/12/201206121152157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98" y="3616590"/>
            <a:ext cx="3508535" cy="186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46174" y="317525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상패와 메달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33300" y="54795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상금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5981044" y="3616591"/>
            <a:ext cx="2485215" cy="2241540"/>
            <a:chOff x="5981044" y="3616591"/>
            <a:chExt cx="2485215" cy="2241540"/>
          </a:xfrm>
        </p:grpSpPr>
        <p:pic>
          <p:nvPicPr>
            <p:cNvPr id="4104" name="Picture 8" descr="http://www.news.cornell.edu/stories/Oct07/IgNobel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044" y="3616591"/>
              <a:ext cx="2485215" cy="186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900486" y="54887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상패</a:t>
              </a: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070515" y="723757"/>
            <a:ext cx="2395744" cy="2758110"/>
            <a:chOff x="6070515" y="723757"/>
            <a:chExt cx="2395744" cy="2758110"/>
          </a:xfrm>
        </p:grpSpPr>
        <p:pic>
          <p:nvPicPr>
            <p:cNvPr id="4102" name="Picture 6" descr="http://periodictable.com/IgNobel/IgNobelPriz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0515" y="723757"/>
              <a:ext cx="2395744" cy="237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785070" y="311253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/>
                <a:t>마이크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028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979712" y="601525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>
                <a:effectLst/>
                <a:hlinkClick r:id="rId2" action="ppaction://hlinkfile" tooltip="The Gates of Hell"/>
              </a:rPr>
              <a:t>The Gates of Hell</a:t>
            </a:r>
            <a:r>
              <a:rPr lang="en-US" altLang="ko-KR" dirty="0" smtClean="0">
                <a:effectLst/>
              </a:rPr>
              <a:t> (unfinished), </a:t>
            </a:r>
            <a:r>
              <a:rPr lang="en-US" altLang="ko-KR" dirty="0" err="1" smtClean="0">
                <a:effectLst/>
                <a:hlinkClick r:id="rId3" action="ppaction://hlinkfile" tooltip="Musée Rodin"/>
              </a:rPr>
              <a:t>Musée</a:t>
            </a:r>
            <a:r>
              <a:rPr lang="en-US" altLang="ko-KR" dirty="0" smtClean="0">
                <a:effectLst/>
                <a:hlinkClick r:id="rId3" action="ppaction://hlinkfile" tooltip="Musée Rodin"/>
              </a:rPr>
              <a:t> Rodin</a:t>
            </a:r>
            <a:endParaRPr lang="ko-KR" altLang="en-US" dirty="0"/>
          </a:p>
        </p:txBody>
      </p:sp>
      <p:pic>
        <p:nvPicPr>
          <p:cNvPr id="6146" name="Picture 2" descr="File:Zürich - Kunsthaus - Rodin's Höllentor IMG 7384 ShiftN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9754"/>
            <a:ext cx="381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16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13787" y="5661248"/>
            <a:ext cx="2018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Marc Abrahams</a:t>
            </a:r>
            <a:endParaRPr lang="ko-KR" altLang="en-US" sz="2000" dirty="0"/>
          </a:p>
        </p:txBody>
      </p:sp>
      <p:sp>
        <p:nvSpPr>
          <p:cNvPr id="3" name="직사각형 2"/>
          <p:cNvSpPr/>
          <p:nvPr/>
        </p:nvSpPr>
        <p:spPr>
          <a:xfrm>
            <a:off x="4175448" y="848901"/>
            <a:ext cx="4717032" cy="5367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Marc Abrahams</a:t>
            </a:r>
            <a:r>
              <a:rPr lang="en-US" altLang="ko-KR" sz="2400" dirty="0"/>
              <a:t> is editor and co-founder of </a:t>
            </a:r>
            <a:r>
              <a:rPr lang="en-US" altLang="ko-KR" sz="2400" i="1" dirty="0"/>
              <a:t>Annals of Improbable Research</a:t>
            </a:r>
            <a:r>
              <a:rPr lang="en-US" altLang="ko-KR" sz="2400" dirty="0"/>
              <a:t>, and originator and emcee of the annual </a:t>
            </a:r>
            <a:r>
              <a:rPr lang="en-US" altLang="ko-KR" sz="2400" dirty="0" err="1"/>
              <a:t>Ig</a:t>
            </a:r>
            <a:r>
              <a:rPr lang="en-US" altLang="ko-KR" sz="2400" dirty="0"/>
              <a:t> Nobel Prize celebration. He was formerly editor of the </a:t>
            </a:r>
            <a:r>
              <a:rPr lang="en-US" altLang="ko-KR" sz="2400" i="1" dirty="0"/>
              <a:t>Journal of </a:t>
            </a:r>
            <a:r>
              <a:rPr lang="en-US" altLang="ko-KR" sz="2400" i="1" dirty="0" err="1" smtClean="0"/>
              <a:t>Irreproducile</a:t>
            </a:r>
            <a:r>
              <a:rPr lang="en-US" altLang="ko-KR" sz="2400" i="1" dirty="0" smtClean="0"/>
              <a:t> Results.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Abrahams is married to Robin Abrahams, also known as "Miss Conduct", a columnist for the </a:t>
            </a:r>
            <a:r>
              <a:rPr lang="en-US" altLang="ko-KR" sz="2400" i="1" dirty="0"/>
              <a:t>Boston </a:t>
            </a:r>
            <a:r>
              <a:rPr lang="en-US" altLang="ko-KR" sz="2400" i="1" dirty="0" smtClean="0"/>
              <a:t>Globe</a:t>
            </a:r>
            <a:r>
              <a:rPr lang="en-US" altLang="ko-KR" sz="2400" dirty="0"/>
              <a:t>.</a:t>
            </a:r>
          </a:p>
        </p:txBody>
      </p:sp>
      <p:pic>
        <p:nvPicPr>
          <p:cNvPr id="4098" name="Picture 2" descr="http://lararicci.typepad.com/.a/6a00e54ee608308833015391f995b7970b-800w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7143"/>
            <a:ext cx="3427905" cy="51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4941168"/>
            <a:ext cx="7797228" cy="1721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의학상은 영국 </a:t>
            </a:r>
            <a:r>
              <a:rPr lang="ko-KR" altLang="en-US" dirty="0" err="1" smtClean="0"/>
              <a:t>글로스터</a:t>
            </a:r>
            <a:r>
              <a:rPr lang="ko-KR" altLang="en-US" dirty="0" smtClean="0"/>
              <a:t> 왕립의료원의 </a:t>
            </a:r>
            <a:r>
              <a:rPr lang="ko-KR" altLang="en-US" dirty="0" err="1" smtClean="0"/>
              <a:t>브라이언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위트컴</a:t>
            </a:r>
            <a:r>
              <a:rPr lang="ko-KR" altLang="en-US" dirty="0" smtClean="0"/>
              <a:t> 박사와 미국의 칼 삼키기 묘기자 댄 메이어 씨에게 돌아갔다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사람은 사람이 긴 칼을 삼켰을 때 일어나는 현상과 부작용을 공동 연구했다</a:t>
            </a:r>
            <a:r>
              <a:rPr lang="en-US" altLang="ko-KR" dirty="0" smtClean="0"/>
              <a:t>. X</a:t>
            </a:r>
            <a:r>
              <a:rPr lang="ko-KR" altLang="en-US" dirty="0" smtClean="0"/>
              <a:t>선을 이용해 칼이 생각보다 깊숙이 사람 몸 속에 들어간다는 사실을 알아낸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마이어는</a:t>
            </a:r>
            <a:r>
              <a:rPr lang="ko-KR" altLang="en-US" dirty="0" smtClean="0"/>
              <a:t> 시상식에서 직접 칼 삼키기 묘기 시범을 보이기도 했다</a:t>
            </a:r>
            <a:r>
              <a:rPr lang="en-US" altLang="ko-KR" dirty="0" smtClean="0"/>
              <a:t>.</a:t>
            </a:r>
          </a:p>
        </p:txBody>
      </p:sp>
      <p:pic>
        <p:nvPicPr>
          <p:cNvPr id="5" name="Picture 2" descr="http://www.econoi.co.kr/data/file/NJ001/data_P000004_438_8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870" y="716831"/>
            <a:ext cx="5582609" cy="40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889994" y="260648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의학상 ‘칼 삼킨 모습’ 놀라워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0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http://media.popularmechanics.com/images/ignobel-swordc-470-0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4" y="1304764"/>
            <a:ext cx="6379493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8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2438" y="4869160"/>
            <a:ext cx="8352928" cy="15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Researchers from </a:t>
            </a:r>
            <a:r>
              <a:rPr lang="en-US" altLang="ko-KR" sz="2000" dirty="0" err="1"/>
              <a:t>Kitasato</a:t>
            </a:r>
            <a:r>
              <a:rPr lang="en-US" altLang="ko-KR" sz="2000" dirty="0"/>
              <a:t> University in Tokyo have been awarded this year's </a:t>
            </a:r>
            <a:r>
              <a:rPr lang="en-US" altLang="ko-KR" sz="2000" dirty="0" err="1"/>
              <a:t>Ig</a:t>
            </a:r>
            <a:r>
              <a:rPr lang="en-US" altLang="ko-KR" sz="2000" dirty="0"/>
              <a:t> Nobel Biology Prize for demonstrating a method to reduce kitchen waste by more than 90% by using bacteria derived from Giant Panda excrement.</a:t>
            </a:r>
            <a:endParaRPr lang="ko-KR" altLang="en-US" sz="2000" dirty="0"/>
          </a:p>
        </p:txBody>
      </p:sp>
      <p:pic>
        <p:nvPicPr>
          <p:cNvPr id="2050" name="Picture 2" descr="http://2.bp.blogspot.com/-u7VBbs_oHlQ/TdRTBS2Sf1I/AAAAAAAAHOs/3rB6_5iuS5U/s1600/panda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89595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probable.com/wp-content/uploads/2011/08/Taguchi-Ig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08720"/>
            <a:ext cx="5184576" cy="444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47864" y="5373216"/>
            <a:ext cx="1855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Fumiaki Taguchi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7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15524" y="5949280"/>
            <a:ext cx="2112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Kitasato</a:t>
            </a:r>
            <a:r>
              <a:rPr lang="en-US" altLang="ko-KR" dirty="0"/>
              <a:t> University</a:t>
            </a:r>
            <a:endParaRPr lang="ko-KR" altLang="en-US" dirty="0"/>
          </a:p>
        </p:txBody>
      </p:sp>
      <p:pic>
        <p:nvPicPr>
          <p:cNvPr id="1026" name="Picture 2" descr="http://upload.wikimedia.org/wikipedia/commons/0/0a/Kitasato_University_Hospit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1165" y="620688"/>
            <a:ext cx="6861667" cy="514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gojapango.com/travel/images/japan_map_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931" y="446388"/>
            <a:ext cx="4536504" cy="56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5220072" y="4005064"/>
            <a:ext cx="288032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9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2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3/36/Kitasato_Shibasabur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7"/>
            <a:ext cx="3407812" cy="520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067944" y="620688"/>
            <a:ext cx="4608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Baron </a:t>
            </a:r>
            <a:r>
              <a:rPr lang="en-US" altLang="ko-KR" sz="2000" b="1" dirty="0" err="1"/>
              <a:t>Kitasato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Shibasaburō</a:t>
            </a:r>
            <a:r>
              <a:rPr lang="en-US" altLang="ko-KR" sz="2000" dirty="0"/>
              <a:t> (</a:t>
            </a:r>
            <a:r>
              <a:rPr lang="ja-JP" altLang="en-US" sz="2000" dirty="0"/>
              <a:t>北里 柴三</a:t>
            </a:r>
            <a:r>
              <a:rPr lang="ja-JP" altLang="en-US" sz="2000" dirty="0" smtClean="0"/>
              <a:t>郎</a:t>
            </a:r>
            <a:r>
              <a:rPr lang="en-US" altLang="ko-KR" sz="2000" dirty="0" smtClean="0"/>
              <a:t>, </a:t>
            </a:r>
            <a:r>
              <a:rPr lang="en-US" altLang="ko-KR" sz="2000" dirty="0"/>
              <a:t>January 29, 1853- June 13, 1931) was a Japanese physician and bacteriologist during the prewar period. He is remembered as the co-discoverer of the infectious agent of bubonic plague in Hong Kong in 1894, almost simultaneously with </a:t>
            </a:r>
            <a:r>
              <a:rPr lang="en-US" altLang="ko-KR" sz="2000" dirty="0" err="1"/>
              <a:t>Alexandre</a:t>
            </a:r>
            <a:r>
              <a:rPr lang="en-US" altLang="ko-KR" sz="2000" dirty="0"/>
              <a:t> </a:t>
            </a:r>
            <a:r>
              <a:rPr lang="en-US" altLang="ko-KR" sz="2000" dirty="0" err="1"/>
              <a:t>Yersin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16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dxwildlife.files.wordpress.com/2011/09/img_23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580" y="593685"/>
            <a:ext cx="7560841" cy="56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74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mammalwatching.com/Palearctic/Images/China/panda%20po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96952"/>
            <a:ext cx="508856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pecies of Clostridium bacteria, found in samples of panda excrement, appear to break down cellulos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4"/>
          <a:stretch/>
        </p:blipFill>
        <p:spPr bwMode="auto">
          <a:xfrm>
            <a:off x="4572000" y="188640"/>
            <a:ext cx="4457700" cy="28749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3275856" y="188640"/>
            <a:ext cx="1296144" cy="36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3635896" y="3099631"/>
            <a:ext cx="5393804" cy="104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076056" y="3861048"/>
            <a:ext cx="4176464" cy="72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Species of Clostridium bacteria, 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found </a:t>
            </a:r>
            <a:r>
              <a:rPr lang="en-US" altLang="ko-KR" dirty="0"/>
              <a:t>in samples of panda </a:t>
            </a:r>
            <a:r>
              <a:rPr lang="en-US" altLang="ko-KR" dirty="0" smtClean="0"/>
              <a:t>excrement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9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korea.kr/newsWeb/resources/attaches/namo/2010.01/08/26940/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0872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58591" y="4571836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Kitchen trash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157192"/>
            <a:ext cx="6552728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dirty="0"/>
              <a:t>자이언트 팬더의 배설물로부터 채취한 박테리아를 </a:t>
            </a:r>
            <a:r>
              <a:rPr lang="ko-KR" altLang="ko-KR" dirty="0" smtClean="0"/>
              <a:t>이용</a:t>
            </a:r>
            <a:r>
              <a:rPr lang="ko-KR" altLang="en-US" dirty="0" smtClean="0"/>
              <a:t>하면</a:t>
            </a:r>
            <a:r>
              <a:rPr lang="ko-KR" altLang="ko-KR" dirty="0" smtClean="0"/>
              <a:t> </a:t>
            </a:r>
            <a:r>
              <a:rPr lang="ko-KR" altLang="ko-KR" dirty="0"/>
              <a:t>부엌의 음식물 쓰레기를 90% 이상 삭감할 </a:t>
            </a:r>
            <a:r>
              <a:rPr lang="ko-KR" altLang="ko-KR"/>
              <a:t>수 </a:t>
            </a:r>
            <a:r>
              <a:rPr lang="ko-KR" altLang="en-US" smtClean="0"/>
              <a:t>있다고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39752" y="6010700"/>
            <a:ext cx="5040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The Kiss A (</a:t>
            </a:r>
            <a:r>
              <a:rPr lang="ko-KR" altLang="en-US" dirty="0" smtClean="0"/>
              <a:t>입맞춤</a:t>
            </a:r>
            <a:r>
              <a:rPr lang="en-US" altLang="ko-KR" dirty="0" smtClean="0">
                <a:effectLst/>
              </a:rPr>
              <a:t>), </a:t>
            </a:r>
            <a:r>
              <a:rPr lang="en-US" altLang="ko-KR" dirty="0" err="1" smtClean="0">
                <a:effectLst/>
                <a:hlinkClick r:id="rId2" action="ppaction://hlinkfile" tooltip="Musée Rodin"/>
              </a:rPr>
              <a:t>Musée</a:t>
            </a:r>
            <a:r>
              <a:rPr lang="en-US" altLang="ko-KR" dirty="0" smtClean="0">
                <a:effectLst/>
                <a:hlinkClick r:id="rId2" action="ppaction://hlinkfile" tooltip="Musée Rodin"/>
              </a:rPr>
              <a:t> Rodin</a:t>
            </a:r>
            <a:endParaRPr lang="ko-KR" altLang="en-US" dirty="0"/>
          </a:p>
        </p:txBody>
      </p:sp>
      <p:pic>
        <p:nvPicPr>
          <p:cNvPr id="2050" name="Picture 2" descr="http://www.ibiblio.org/wm/paint/auth/rodin/kis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6632"/>
            <a:ext cx="4032448" cy="567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2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43156" y="548680"/>
            <a:ext cx="4028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800" b="1" dirty="0" err="1"/>
              <a:t>이그노벨상의</a:t>
            </a:r>
            <a:r>
              <a:rPr lang="ko-KR" altLang="ko-KR" sz="2800" b="1" dirty="0"/>
              <a:t> 선정기준 </a:t>
            </a:r>
            <a:endParaRPr lang="ko-KR" altLang="en-US" sz="2800" b="1" dirty="0"/>
          </a:p>
        </p:txBody>
      </p:sp>
      <p:pic>
        <p:nvPicPr>
          <p:cNvPr id="13314" name="Picture 2" descr="http://kihome.net/htmlcss/goo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32071"/>
            <a:ext cx="247564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encrypted-tbn1.google.com/images?q=tbn:ANd9GcQMXv21afTH1TalgvH4ENgKSmcWwZA83pqMiH0Nec2I-nkqH4l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32071"/>
            <a:ext cx="2910925" cy="19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39552" y="1525200"/>
            <a:ext cx="7632848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ko-KR" b="1" dirty="0" smtClean="0"/>
              <a:t>선정기준</a:t>
            </a:r>
            <a:r>
              <a:rPr lang="en-US" altLang="ko-KR" b="1" dirty="0" smtClean="0"/>
              <a:t> 1 </a:t>
            </a:r>
            <a:r>
              <a:rPr lang="ko-KR" altLang="ko-KR" dirty="0" smtClean="0"/>
              <a:t>웃음을 터뜨릴 수 있어야 한다</a:t>
            </a:r>
            <a:endParaRPr lang="en-US" altLang="ko-KR" sz="1050" dirty="0" smtClean="0"/>
          </a:p>
          <a:p>
            <a:pPr latinLnBrk="0">
              <a:lnSpc>
                <a:spcPct val="120000"/>
              </a:lnSpc>
            </a:pPr>
            <a:endParaRPr lang="en-US" altLang="ko-KR" sz="900" dirty="0" smtClean="0"/>
          </a:p>
          <a:p>
            <a:pPr latinLnBrk="0">
              <a:lnSpc>
                <a:spcPct val="120000"/>
              </a:lnSpc>
            </a:pPr>
            <a:r>
              <a:rPr lang="ko-KR" altLang="ko-KR" b="1" dirty="0" smtClean="0"/>
              <a:t>선정기준</a:t>
            </a:r>
            <a:r>
              <a:rPr lang="en-US" altLang="ko-KR" b="1" dirty="0" smtClean="0"/>
              <a:t> 2 </a:t>
            </a:r>
            <a:r>
              <a:rPr lang="ko-KR" altLang="ko-KR" dirty="0" smtClean="0"/>
              <a:t>한바탕 웃고 끝나는 것이 아니라 </a:t>
            </a:r>
            <a:r>
              <a:rPr lang="ko-KR" altLang="ko-KR" u="sng" dirty="0" smtClean="0"/>
              <a:t>웃음 → 호기심 → 생각</a:t>
            </a:r>
            <a:r>
              <a:rPr lang="ko-KR" altLang="ko-KR" dirty="0" smtClean="0"/>
              <a:t>으로 이어져야 한다</a:t>
            </a:r>
            <a:endParaRPr lang="ko-KR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539551" y="4943338"/>
            <a:ext cx="8208913" cy="153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/>
              <a:t>The annual </a:t>
            </a:r>
            <a:r>
              <a:rPr lang="en-US" altLang="ko-KR" sz="2000" dirty="0" err="1"/>
              <a:t>Ig</a:t>
            </a:r>
            <a:r>
              <a:rPr lang="en-US" altLang="ko-KR" sz="2000" dirty="0"/>
              <a:t> Nobel Prizes are meant to honor </a:t>
            </a:r>
            <a:r>
              <a:rPr lang="en-US" altLang="ko-KR" sz="2000" dirty="0" smtClean="0"/>
              <a:t>scientific achievements </a:t>
            </a:r>
            <a:r>
              <a:rPr lang="en-US" altLang="ko-KR" sz="2000" dirty="0"/>
              <a:t>that �first make people laugh, and then make them think,� according to the founders at science humor magazine </a:t>
            </a:r>
            <a:r>
              <a:rPr lang="en-US" altLang="ko-KR" sz="2000" i="1" dirty="0"/>
              <a:t>Annals of Improbable Research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94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tech.mit.edu/V131/N41/graphics/ignobels-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4"/>
          <a:stretch/>
        </p:blipFill>
        <p:spPr bwMode="auto">
          <a:xfrm>
            <a:off x="1916336" y="1052736"/>
            <a:ext cx="5524500" cy="338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7584" y="4653136"/>
            <a:ext cx="777686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두 번째 시상식이 열리던 해에 한 가지 전통이 생겨났다</a:t>
            </a:r>
            <a:r>
              <a:rPr lang="en-US" altLang="ko-KR" dirty="0"/>
              <a:t>. </a:t>
            </a:r>
            <a:r>
              <a:rPr lang="ko-KR" altLang="en-US" dirty="0" smtClean="0"/>
              <a:t>관중 </a:t>
            </a:r>
            <a:r>
              <a:rPr lang="en-US" altLang="ko-KR" dirty="0"/>
              <a:t>1,200</a:t>
            </a:r>
            <a:r>
              <a:rPr lang="ko-KR" altLang="en-US" dirty="0"/>
              <a:t>명이 무대를 향해 종이비행기를 날리는 것이다</a:t>
            </a:r>
            <a:r>
              <a:rPr lang="en-US" altLang="ko-KR" dirty="0"/>
              <a:t>. </a:t>
            </a:r>
            <a:r>
              <a:rPr lang="ko-KR" altLang="en-US" dirty="0"/>
              <a:t>그러면 무대에 오른 사람들은 무대에 떨어진 종이비행기를 다시 관중에게 날린다</a:t>
            </a:r>
            <a:r>
              <a:rPr lang="en-US" altLang="ko-KR" dirty="0"/>
              <a:t>. </a:t>
            </a:r>
            <a:r>
              <a:rPr lang="ko-KR" altLang="en-US" dirty="0"/>
              <a:t>이런 일이 시상식이 열리는 밤 내내 이어진다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9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snbcmedia2.msn.com/j/msnbc/Components/Photos/071004/071004_ignobels_hmed_6p.grid-6x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2852936"/>
            <a:ext cx="451485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farm7.static.flickr.com/6195/6110743754_613b45abb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63" y="188640"/>
            <a:ext cx="3822675" cy="253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6836" y="5912230"/>
            <a:ext cx="852564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무대에 떨어지는 종이비행기 수가 너무 많아서 </a:t>
            </a:r>
            <a:r>
              <a:rPr lang="ko-KR" altLang="en-US" dirty="0" smtClean="0"/>
              <a:t>사람이 </a:t>
            </a:r>
            <a:r>
              <a:rPr lang="ko-KR" altLang="en-US" dirty="0"/>
              <a:t>계속해서 치우지 않으면 안 될 정도다</a:t>
            </a:r>
            <a:r>
              <a:rPr lang="en-US" altLang="ko-KR" dirty="0"/>
              <a:t>. </a:t>
            </a:r>
            <a:r>
              <a:rPr lang="ko-KR" altLang="en-US" dirty="0"/>
              <a:t>안 그러면 무대에 오르는 것 자체가 거의 불가능해진다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84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31890" y="241067"/>
            <a:ext cx="8136904" cy="138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하버드대학교의 </a:t>
            </a:r>
            <a:r>
              <a:rPr lang="ko-KR" altLang="en-US" dirty="0" err="1"/>
              <a:t>샌더스극장에서</a:t>
            </a:r>
            <a:r>
              <a:rPr lang="ko-KR" altLang="en-US" dirty="0"/>
              <a:t> 시상하며</a:t>
            </a:r>
            <a:r>
              <a:rPr lang="en-US" altLang="ko-KR" dirty="0"/>
              <a:t>, </a:t>
            </a:r>
            <a:r>
              <a:rPr lang="ko-KR" altLang="en-US" dirty="0"/>
              <a:t>행사 포스터에는 </a:t>
            </a:r>
            <a:r>
              <a:rPr lang="ko-KR" altLang="en-US" dirty="0" err="1"/>
              <a:t>로댕</a:t>
            </a:r>
            <a:r>
              <a:rPr lang="en-US" altLang="ko-KR" dirty="0"/>
              <a:t>(</a:t>
            </a:r>
            <a:r>
              <a:rPr lang="en-US" altLang="ko-KR" dirty="0" err="1"/>
              <a:t>Auguste</a:t>
            </a:r>
            <a:r>
              <a:rPr lang="en-US" altLang="ko-KR" dirty="0"/>
              <a:t> Rodin)</a:t>
            </a:r>
            <a:r>
              <a:rPr lang="ko-KR" altLang="en-US" dirty="0"/>
              <a:t>의 </a:t>
            </a:r>
            <a:r>
              <a:rPr lang="en-US" altLang="ko-KR" dirty="0"/>
              <a:t>〈</a:t>
            </a:r>
            <a:r>
              <a:rPr lang="ko-KR" altLang="en-US" dirty="0"/>
              <a:t>생각하는 사람</a:t>
            </a:r>
            <a:r>
              <a:rPr lang="en-US" altLang="ko-KR" dirty="0"/>
              <a:t>〉</a:t>
            </a:r>
            <a:r>
              <a:rPr lang="ko-KR" altLang="en-US" dirty="0"/>
              <a:t>이 바닥에 등을 대고 누워 있는 그림이 그려져 있다</a:t>
            </a:r>
            <a:r>
              <a:rPr lang="en-US" altLang="ko-KR" dirty="0"/>
              <a:t>. </a:t>
            </a:r>
            <a:r>
              <a:rPr lang="ko-KR" altLang="en-US" dirty="0"/>
              <a:t>이에는 고정관념이나 일상적인 사고로는 생각하기 어려운 발상 또는 획기적이고 이색적인 업적을 뜻하는 발상의 전환이 내포되어 있다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1028" name="Picture 4" descr="http://cfile10.uf.tistory.com/image/1938BA274B7C027E25F5A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48880"/>
            <a:ext cx="304800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5" y="5517232"/>
            <a:ext cx="8064896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위 사진은 </a:t>
            </a:r>
            <a:r>
              <a:rPr lang="ko-KR" altLang="en-US" dirty="0" err="1" smtClean="0"/>
              <a:t>이그노벨상의</a:t>
            </a:r>
            <a:r>
              <a:rPr lang="ko-KR" altLang="en-US" dirty="0" smtClean="0"/>
              <a:t> </a:t>
            </a:r>
            <a:r>
              <a:rPr lang="ko-KR" altLang="en-US" dirty="0"/>
              <a:t>로고이다</a:t>
            </a:r>
            <a:r>
              <a:rPr lang="en-US" altLang="ko-KR" dirty="0"/>
              <a:t>. </a:t>
            </a:r>
            <a:r>
              <a:rPr lang="ko-KR" altLang="en-US" dirty="0" err="1"/>
              <a:t>로댕의</a:t>
            </a:r>
            <a:r>
              <a:rPr lang="ko-KR" altLang="en-US" dirty="0"/>
              <a:t> 유명한 청동상 </a:t>
            </a:r>
            <a:r>
              <a:rPr lang="en-US" altLang="ko-KR" dirty="0"/>
              <a:t>'</a:t>
            </a:r>
            <a:r>
              <a:rPr lang="ko-KR" altLang="en-US" dirty="0"/>
              <a:t>생각하는 사람</a:t>
            </a:r>
            <a:r>
              <a:rPr lang="en-US" altLang="ko-KR" dirty="0"/>
              <a:t>'</a:t>
            </a:r>
            <a:r>
              <a:rPr lang="ko-KR" altLang="en-US" dirty="0"/>
              <a:t>이 제단에서 떨어진 모습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41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11560" y="764704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ko-KR" dirty="0"/>
              <a:t>상금</a:t>
            </a:r>
            <a:r>
              <a:rPr lang="en-US" altLang="ko-KR" dirty="0"/>
              <a:t> 0</a:t>
            </a:r>
            <a:r>
              <a:rPr lang="ko-KR" altLang="ko-KR" dirty="0"/>
              <a:t>원</a:t>
            </a:r>
            <a:r>
              <a:rPr lang="en-US" altLang="ko-KR" dirty="0"/>
              <a:t>, </a:t>
            </a:r>
            <a:r>
              <a:rPr lang="ko-KR" altLang="ko-KR" dirty="0"/>
              <a:t>시상식 참가비 각자 부담</a:t>
            </a:r>
            <a:r>
              <a:rPr lang="en-US" altLang="ko-KR" dirty="0"/>
              <a:t>, '</a:t>
            </a:r>
            <a:r>
              <a:rPr lang="ko-KR" altLang="ko-KR" dirty="0"/>
              <a:t>생각하다 떨어진 사람</a:t>
            </a:r>
            <a:r>
              <a:rPr lang="en-US" altLang="ko-KR" dirty="0"/>
              <a:t>'</a:t>
            </a:r>
            <a:r>
              <a:rPr lang="ko-KR" altLang="ko-KR" dirty="0"/>
              <a:t>이 그려진 상장</a:t>
            </a:r>
            <a:r>
              <a:rPr lang="en-US" altLang="ko-KR" dirty="0"/>
              <a:t>, </a:t>
            </a:r>
            <a:r>
              <a:rPr lang="ko-KR" altLang="ko-KR" dirty="0"/>
              <a:t>수상소감 발표시간</a:t>
            </a:r>
            <a:r>
              <a:rPr lang="en-US" altLang="ko-KR" dirty="0"/>
              <a:t> 60</a:t>
            </a:r>
            <a:r>
              <a:rPr lang="ko-KR" altLang="ko-KR" dirty="0" smtClean="0"/>
              <a:t>초</a:t>
            </a:r>
            <a:r>
              <a:rPr lang="en-US" altLang="ko-KR" dirty="0" smtClean="0"/>
              <a:t>. </a:t>
            </a:r>
            <a:r>
              <a:rPr lang="ko-KR" altLang="ko-KR" dirty="0" smtClean="0"/>
              <a:t>엉뚱한 </a:t>
            </a:r>
            <a:r>
              <a:rPr lang="ko-KR" altLang="ko-KR" dirty="0"/>
              <a:t>상이라고 생각될 수 있지만</a:t>
            </a:r>
            <a:r>
              <a:rPr lang="en-US" altLang="ko-KR" dirty="0"/>
              <a:t>, </a:t>
            </a:r>
            <a:r>
              <a:rPr lang="ko-KR" altLang="ko-KR" dirty="0"/>
              <a:t>발상전환 측면에서 유의미한 연구에 수여하는 </a:t>
            </a:r>
            <a:r>
              <a:rPr lang="ko-KR" altLang="ko-KR" dirty="0" smtClean="0"/>
              <a:t>의미</a:t>
            </a:r>
            <a:r>
              <a:rPr lang="en-US" altLang="ko-KR" dirty="0" smtClean="0"/>
              <a:t> </a:t>
            </a:r>
            <a:r>
              <a:rPr lang="ko-KR" altLang="ko-KR" dirty="0" smtClean="0"/>
              <a:t>있는 </a:t>
            </a:r>
            <a:r>
              <a:rPr lang="ko-KR" altLang="ko-KR" dirty="0"/>
              <a:t>상이라 </a:t>
            </a:r>
            <a:r>
              <a:rPr lang="ko-KR" altLang="ko-KR" dirty="0" smtClean="0"/>
              <a:t>생각</a:t>
            </a:r>
            <a:r>
              <a:rPr lang="ko-KR" altLang="en-US" dirty="0" smtClean="0"/>
              <a:t>된</a:t>
            </a:r>
            <a:r>
              <a:rPr lang="ko-KR" altLang="ko-KR" dirty="0" smtClean="0"/>
              <a:t>다</a:t>
            </a:r>
            <a:r>
              <a:rPr lang="en-US" altLang="ko-KR" dirty="0"/>
              <a:t>.</a:t>
            </a:r>
            <a:endParaRPr lang="ko-KR" altLang="ko-KR" dirty="0"/>
          </a:p>
        </p:txBody>
      </p:sp>
      <p:pic>
        <p:nvPicPr>
          <p:cNvPr id="7170" name="Picture 2" descr="http://blogs.plos.org/neuroanthropology/files/2010/10/Ig_Nobel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70" y="1916832"/>
            <a:ext cx="42862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70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3548" y="494116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/>
              <a:t>이그노벨상</a:t>
            </a:r>
            <a:r>
              <a:rPr lang="ko-KR" altLang="en-US" dirty="0"/>
              <a:t> 수상식에서 수상자가 수상소감을 너무 길게 </a:t>
            </a:r>
            <a:r>
              <a:rPr lang="ko-KR" altLang="en-US" dirty="0" smtClean="0"/>
              <a:t>말해 </a:t>
            </a:r>
            <a:r>
              <a:rPr lang="en-US" altLang="ko-KR" dirty="0" smtClean="0"/>
              <a:t>60</a:t>
            </a:r>
            <a:r>
              <a:rPr lang="ko-KR" altLang="en-US" dirty="0" smtClean="0"/>
              <a:t>초가 지나면</a:t>
            </a:r>
            <a:r>
              <a:rPr lang="en-US" altLang="ko-KR" dirty="0" smtClean="0"/>
              <a:t>, </a:t>
            </a:r>
          </a:p>
          <a:p>
            <a:pPr algn="just"/>
            <a:r>
              <a:rPr lang="ko-KR" altLang="en-US" dirty="0" err="1" smtClean="0"/>
              <a:t>스위티</a:t>
            </a:r>
            <a:r>
              <a:rPr lang="ko-KR" altLang="en-US" dirty="0" smtClean="0"/>
              <a:t> </a:t>
            </a:r>
            <a:r>
              <a:rPr lang="ko-KR" altLang="en-US" dirty="0" err="1"/>
              <a:t>푸인</a:t>
            </a:r>
            <a:r>
              <a:rPr lang="ko-KR" altLang="en-US" dirty="0"/>
              <a:t> 여자아이가 </a:t>
            </a:r>
            <a:r>
              <a:rPr lang="ko-KR" altLang="en-US" dirty="0" smtClean="0"/>
              <a:t>나와서 </a:t>
            </a:r>
            <a:r>
              <a:rPr lang="en-US" altLang="ko-KR" dirty="0" smtClean="0"/>
              <a:t>"</a:t>
            </a:r>
            <a:r>
              <a:rPr lang="en-US" altLang="ko-KR" dirty="0"/>
              <a:t>Please stop, I'm bored" </a:t>
            </a:r>
            <a:r>
              <a:rPr lang="ko-KR" altLang="en-US" dirty="0"/>
              <a:t>라고 말한다</a:t>
            </a:r>
            <a:r>
              <a:rPr lang="en-US" altLang="ko-KR" dirty="0"/>
              <a:t>.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[</a:t>
            </a:r>
            <a:r>
              <a:rPr lang="ko-KR" altLang="en-US" b="1" dirty="0"/>
              <a:t>출처</a:t>
            </a:r>
            <a:r>
              <a:rPr lang="en-US" altLang="ko-KR" b="1" dirty="0"/>
              <a:t>]</a:t>
            </a:r>
            <a:r>
              <a:rPr lang="ko-KR" altLang="en-US" dirty="0"/>
              <a:t> </a:t>
            </a:r>
            <a:r>
              <a:rPr lang="ko-KR" altLang="en-US" dirty="0" err="1">
                <a:hlinkClick r:id="rId2"/>
              </a:rPr>
              <a:t>이그</a:t>
            </a:r>
            <a:r>
              <a:rPr lang="ko-KR" altLang="en-US" dirty="0">
                <a:hlinkClick r:id="rId2"/>
              </a:rPr>
              <a:t> 노벨상의 </a:t>
            </a:r>
            <a:r>
              <a:rPr lang="ko-KR" altLang="en-US" dirty="0" err="1">
                <a:hlinkClick r:id="rId2"/>
              </a:rPr>
              <a:t>스위티</a:t>
            </a:r>
            <a:r>
              <a:rPr lang="ko-KR" altLang="en-US" dirty="0">
                <a:hlinkClick r:id="rId2"/>
              </a:rPr>
              <a:t> </a:t>
            </a:r>
            <a:r>
              <a:rPr lang="ko-KR" altLang="en-US" dirty="0" smtClean="0">
                <a:hlinkClick r:id="rId2"/>
              </a:rPr>
              <a:t>푸</a:t>
            </a: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b="1" dirty="0" smtClean="0"/>
              <a:t>작성자</a:t>
            </a:r>
            <a:r>
              <a:rPr lang="ko-KR" altLang="en-US" dirty="0" smtClean="0"/>
              <a:t> </a:t>
            </a:r>
            <a:r>
              <a:rPr lang="ko-KR" altLang="en-US" dirty="0" err="1">
                <a:hlinkClick r:id="rId3"/>
              </a:rPr>
              <a:t>너굴</a:t>
            </a:r>
            <a:r>
              <a:rPr lang="en-US" altLang="ko-KR" dirty="0">
                <a:hlinkClick r:id="rId3"/>
              </a:rPr>
              <a:t>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" t="1551" r="1182" b="2269"/>
          <a:stretch/>
        </p:blipFill>
        <p:spPr>
          <a:xfrm>
            <a:off x="1002393" y="692696"/>
            <a:ext cx="7139215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110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ile.agora.media.daum.net/pcp_download.php?fhandle=N0hzN1pAZmlsZS5hZ29yYS5tZWRpYS5kYXVtLm5ldDovSzE1MC8wLzQ0LmpwZw==&amp;filename=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4762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52035" y="5085184"/>
            <a:ext cx="510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2000</a:t>
            </a:r>
            <a:r>
              <a:rPr lang="ko-KR" altLang="en-US" dirty="0" smtClean="0"/>
              <a:t>년 노벨 평화상을 수상한 김대중 전 대통령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5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photo.korea.kr/admin2011/upload/editor/f4198479-90c6-47c3-9120-2187599f2d4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772816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blogimg.ohmynews.com/attach/19125/1011941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06405"/>
            <a:ext cx="4752975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367644" y="5518973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김대중 전 대통령은 </a:t>
            </a:r>
            <a:r>
              <a:rPr lang="ko-KR" altLang="ko-KR" dirty="0" smtClean="0"/>
              <a:t>인권 </a:t>
            </a:r>
            <a:r>
              <a:rPr lang="ko-KR" altLang="ko-KR" dirty="0"/>
              <a:t>향상과 남북관계의 진전에 기여한 공로로 한국인 최초로 노벨 평화상을 수상하였다</a:t>
            </a:r>
            <a:r>
              <a:rPr lang="ko-KR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2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im Dae Ju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52736"/>
            <a:ext cx="33337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3630" y="5634876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노벨상 수상연설을 준비하고 있는 김대중 전 대통령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59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File:Camille Clau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124744"/>
            <a:ext cx="3240360" cy="46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27535" y="6093296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ffectLst/>
                <a:hlinkClick r:id="rId4" action="ppaction://hlinkfile" tooltip="Camille Claudel"/>
              </a:rPr>
              <a:t>Camille Claudel</a:t>
            </a:r>
            <a:r>
              <a:rPr lang="en-US" altLang="ko-KR" dirty="0" smtClean="0">
                <a:effectLst/>
              </a:rPr>
              <a:t> (1864–1943)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08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blogs.plos.org/neuroanthropology/files/2010/10/Ig_Nobel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147762"/>
            <a:ext cx="42862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5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postfiles4.naver.net/20120330_259/brenna_homme_1333040780718wr70l_JPEG/2%BF%F9_%B9%CE%BC%D3%B8%B6%C0%BB_070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60648"/>
            <a:ext cx="4305300" cy="64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33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postfiles13.naver.net/20120215_60/fss2009_1329289959959SA726_JPEG/20110930175539788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74178"/>
            <a:ext cx="4762500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9512" y="22551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향기 나는 </a:t>
            </a:r>
            <a:r>
              <a:rPr lang="ko-KR" altLang="en-US" dirty="0"/>
              <a:t>양복</a:t>
            </a:r>
            <a:r>
              <a:rPr lang="en-US" altLang="ko-KR" dirty="0"/>
              <a:t>(1999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환경보호상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35896" y="1628800"/>
            <a:ext cx="4572000" cy="22719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1999</a:t>
            </a:r>
            <a:r>
              <a:rPr lang="ko-KR" altLang="en-US" sz="2000" dirty="0"/>
              <a:t>년 한국인 최초로 </a:t>
            </a:r>
            <a:r>
              <a:rPr lang="ko-KR" altLang="en-US" sz="2000" dirty="0" err="1"/>
              <a:t>이그노벨상을</a:t>
            </a:r>
            <a:r>
              <a:rPr lang="ko-KR" altLang="en-US" sz="2000" dirty="0"/>
              <a:t> 수상한 </a:t>
            </a:r>
            <a:r>
              <a:rPr lang="ko-KR" altLang="en-US" sz="2000" dirty="0" err="1"/>
              <a:t>권혁호</a:t>
            </a:r>
            <a:r>
              <a:rPr lang="en-US" altLang="ko-KR" sz="2000" dirty="0"/>
              <a:t>(39) </a:t>
            </a:r>
            <a:r>
              <a:rPr lang="en-US" altLang="ko-KR" sz="2000" dirty="0" err="1"/>
              <a:t>FnC</a:t>
            </a:r>
            <a:r>
              <a:rPr lang="ko-KR" altLang="en-US" sz="2000" dirty="0" err="1"/>
              <a:t>코오롱</a:t>
            </a:r>
            <a:r>
              <a:rPr lang="ko-KR" altLang="en-US" sz="2000" dirty="0"/>
              <a:t> 차장이 주인공</a:t>
            </a:r>
            <a:r>
              <a:rPr lang="en-US" altLang="ko-KR" sz="2000" dirty="0"/>
              <a:t>. </a:t>
            </a:r>
            <a:r>
              <a:rPr lang="ko-KR" altLang="en-US" sz="2000" dirty="0"/>
              <a:t>당시 입사 </a:t>
            </a:r>
            <a:r>
              <a:rPr lang="en-US" altLang="ko-KR" sz="2000" dirty="0"/>
              <a:t>4</a:t>
            </a:r>
            <a:r>
              <a:rPr lang="ko-KR" altLang="en-US" sz="2000" dirty="0" err="1"/>
              <a:t>년차였던</a:t>
            </a:r>
            <a:r>
              <a:rPr lang="ko-KR" altLang="en-US" sz="2000" dirty="0"/>
              <a:t> 권 씨는 향기 나는 정장을 개발한 공로로 환경보호상을 받았다</a:t>
            </a:r>
            <a:r>
              <a:rPr lang="en-US" altLang="ko-KR" sz="2000" dirty="0"/>
              <a:t>. </a:t>
            </a:r>
            <a:r>
              <a:rPr lang="ko-KR" altLang="en-US" sz="2000" dirty="0"/>
              <a:t>권 씨가 만든 정장은 문지르면 상큼한 냄새가 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pic>
        <p:nvPicPr>
          <p:cNvPr id="14338" name="Picture 2" descr="http://news.donga.com/IMAGE/2007/10/13/7031743.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124744"/>
            <a:ext cx="261937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0605" y="4953705"/>
            <a:ext cx="2837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1999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이그노벨상</a:t>
            </a:r>
            <a:r>
              <a:rPr lang="ko-KR" altLang="en-US" sz="1200" dirty="0"/>
              <a:t> 시상식에 참석한 노벨상 수상자들이 한국인 </a:t>
            </a:r>
            <a:r>
              <a:rPr lang="ko-KR" altLang="en-US" sz="1200" dirty="0" err="1"/>
              <a:t>권혁호</a:t>
            </a:r>
            <a:r>
              <a:rPr lang="ko-KR" altLang="en-US" sz="1200" dirty="0"/>
              <a:t> 씨</a:t>
            </a:r>
            <a:r>
              <a:rPr lang="en-US" altLang="ko-KR" sz="1200" dirty="0"/>
              <a:t>(</a:t>
            </a:r>
            <a:r>
              <a:rPr lang="ko-KR" altLang="en-US" sz="1200" dirty="0"/>
              <a:t>왼쪽</a:t>
            </a:r>
            <a:r>
              <a:rPr lang="en-US" altLang="ko-KR" sz="1200" dirty="0"/>
              <a:t>)</a:t>
            </a:r>
            <a:r>
              <a:rPr lang="ko-KR" altLang="en-US" sz="1200" dirty="0"/>
              <a:t>가 만든 향기 나는 정장을 입고 직접 문질러 보고 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79512" y="22551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향기 나는 </a:t>
            </a:r>
            <a:r>
              <a:rPr lang="ko-KR" altLang="en-US" dirty="0"/>
              <a:t>양복</a:t>
            </a:r>
            <a:r>
              <a:rPr lang="en-US" altLang="ko-KR" dirty="0"/>
              <a:t>(1999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환경보호상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59632" y="1556792"/>
            <a:ext cx="6840760" cy="794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/>
              <a:t>대학에서 염색공학을 공부한 그는 은사인 임용진 경북대 교수 아래서 향기를 내뿜는 캡슐 기술을 연구했다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179512" y="225514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향기나는</a:t>
            </a:r>
            <a:r>
              <a:rPr lang="ko-KR" altLang="en-US" dirty="0" smtClean="0"/>
              <a:t> </a:t>
            </a:r>
            <a:r>
              <a:rPr lang="ko-KR" altLang="en-US" dirty="0"/>
              <a:t>양복</a:t>
            </a:r>
            <a:r>
              <a:rPr lang="en-US" altLang="ko-KR" dirty="0"/>
              <a:t>(1999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환경보호상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Picture 4" descr="http://triplesolutions.files.wordpress.com/2012/04/micro_capsule_rup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80928"/>
            <a:ext cx="52387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postfiles14.naver.net/20120409_189/elligi_13339764740432fuDw_JPEG/%B4%D9%BF%EC%B4%CF.jpg?type=w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652588"/>
            <a:ext cx="646747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7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on 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76" y="719521"/>
            <a:ext cx="6680292" cy="50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5733256"/>
            <a:ext cx="806489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합동 결혼식에는 새로 결혼한 남녀 </a:t>
            </a:r>
            <a:r>
              <a:rPr lang="en-US" altLang="ko-KR" dirty="0"/>
              <a:t>2500</a:t>
            </a:r>
            <a:r>
              <a:rPr lang="ko-KR" altLang="en-US" dirty="0"/>
              <a:t>쌍을 비롯해 </a:t>
            </a:r>
            <a:r>
              <a:rPr lang="ko-KR" altLang="en-US" dirty="0" smtClean="0"/>
              <a:t>이미 </a:t>
            </a:r>
            <a:r>
              <a:rPr lang="ko-KR" altLang="en-US" dirty="0"/>
              <a:t>결혼하고도 새롭게 식을 올린 부부 등 </a:t>
            </a:r>
            <a:r>
              <a:rPr lang="en-US" altLang="ko-KR" dirty="0"/>
              <a:t>120</a:t>
            </a:r>
            <a:r>
              <a:rPr lang="ko-KR" altLang="en-US" dirty="0" smtClean="0"/>
              <a:t>개국에서 온 </a:t>
            </a:r>
            <a:r>
              <a:rPr lang="en-US" altLang="ko-KR" dirty="0"/>
              <a:t>7500</a:t>
            </a:r>
            <a:r>
              <a:rPr lang="ko-KR" altLang="en-US" dirty="0"/>
              <a:t>쌍의 남녀가 참가했다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6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postfiles14.naver.net/20120215_29/fss2009_1329289960387NLRgk_JPEG/c10-1.jpg?type=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762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5085184"/>
            <a:ext cx="83529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문선명 </a:t>
            </a:r>
            <a:r>
              <a:rPr lang="ko-KR" altLang="en-US" sz="2000" dirty="0" err="1" smtClean="0"/>
              <a:t>통일교</a:t>
            </a:r>
            <a:r>
              <a:rPr lang="ko-KR" altLang="en-US" sz="2000" dirty="0" smtClean="0"/>
              <a:t> 총재는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1960</a:t>
            </a:r>
            <a:r>
              <a:rPr lang="ko-KR" altLang="en-US" sz="2000" dirty="0"/>
              <a:t>년부터 </a:t>
            </a:r>
            <a:r>
              <a:rPr lang="en-US" altLang="ko-KR" sz="2000" dirty="0"/>
              <a:t>1997</a:t>
            </a:r>
            <a:r>
              <a:rPr lang="ko-KR" altLang="en-US" sz="2000" dirty="0"/>
              <a:t>년까지 </a:t>
            </a:r>
            <a:r>
              <a:rPr lang="ko-KR" altLang="en-US" sz="2000" dirty="0" smtClean="0"/>
              <a:t>약 </a:t>
            </a:r>
            <a:r>
              <a:rPr lang="en-US" altLang="ko-KR" sz="2000" dirty="0"/>
              <a:t>3,600</a:t>
            </a:r>
            <a:r>
              <a:rPr lang="ko-KR" altLang="en-US" sz="2000" dirty="0" smtClean="0"/>
              <a:t>만 쌍의 </a:t>
            </a:r>
            <a:r>
              <a:rPr lang="ko-KR" altLang="en-US" sz="2000" dirty="0"/>
              <a:t>합동 결혼식을 </a:t>
            </a:r>
            <a:r>
              <a:rPr lang="ko-KR" altLang="en-US" sz="2000" dirty="0" smtClean="0"/>
              <a:t>진행해왔다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>
              <a:lnSpc>
                <a:spcPct val="120000"/>
              </a:lnSpc>
            </a:pPr>
            <a:r>
              <a:rPr lang="ko-KR" altLang="en-US" sz="2000" dirty="0"/>
              <a:t>합동 결혼식으로 인해</a:t>
            </a:r>
            <a:r>
              <a:rPr lang="en-US" altLang="ko-KR" sz="2000" dirty="0"/>
              <a:t>, </a:t>
            </a:r>
            <a:r>
              <a:rPr lang="ko-KR" altLang="en-US" sz="2000" dirty="0"/>
              <a:t>결혼 비용을 크게 줄일 수 있었단 점이 경제학상 수상의 주된 </a:t>
            </a:r>
            <a:r>
              <a:rPr lang="ko-KR" altLang="en-US" sz="2000" dirty="0" smtClean="0"/>
              <a:t>이</a:t>
            </a:r>
            <a:r>
              <a:rPr lang="ko-KR" altLang="en-US" sz="2000" dirty="0"/>
              <a:t>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7504" y="18864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3,600</a:t>
            </a:r>
            <a:r>
              <a:rPr lang="ko-KR" altLang="en-US" dirty="0" err="1"/>
              <a:t>만쌍</a:t>
            </a:r>
            <a:r>
              <a:rPr lang="ko-KR" altLang="en-US" dirty="0"/>
              <a:t> 합동 결혼식 성사</a:t>
            </a:r>
            <a:r>
              <a:rPr lang="en-US" altLang="ko-KR" dirty="0"/>
              <a:t>(2000</a:t>
            </a:r>
            <a:r>
              <a:rPr lang="ko-KR" altLang="en-US" dirty="0"/>
              <a:t>년 </a:t>
            </a:r>
            <a:r>
              <a:rPr lang="ko-KR" altLang="en-US" dirty="0" err="1"/>
              <a:t>이그</a:t>
            </a:r>
            <a:r>
              <a:rPr lang="ko-KR" altLang="en-US" dirty="0"/>
              <a:t> 노벨상 경제학상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0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7504" y="188640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3,600</a:t>
            </a:r>
            <a:r>
              <a:rPr lang="ko-KR" altLang="en-US" dirty="0" err="1"/>
              <a:t>만쌍</a:t>
            </a:r>
            <a:r>
              <a:rPr lang="ko-KR" altLang="en-US" dirty="0"/>
              <a:t> 합동 결혼식 성사</a:t>
            </a:r>
            <a:r>
              <a:rPr lang="en-US" altLang="ko-KR" dirty="0"/>
              <a:t>(2000</a:t>
            </a:r>
            <a:r>
              <a:rPr lang="ko-KR" altLang="en-US" dirty="0"/>
              <a:t>년 </a:t>
            </a:r>
            <a:r>
              <a:rPr lang="ko-KR" altLang="en-US" dirty="0" err="1"/>
              <a:t>이그</a:t>
            </a:r>
            <a:r>
              <a:rPr lang="ko-KR" altLang="en-US" dirty="0"/>
              <a:t> 노벨상 경제학상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63688" y="4902259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ko-KR" sz="2000" dirty="0"/>
              <a:t>문선명 </a:t>
            </a:r>
            <a:r>
              <a:rPr lang="ko-KR" altLang="ko-KR" sz="2000" dirty="0" err="1"/>
              <a:t>통일교</a:t>
            </a:r>
            <a:r>
              <a:rPr lang="ko-KR" altLang="ko-KR" sz="2000" dirty="0"/>
              <a:t> 총재와 그의 부인 한학자 여사가 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ko-KR" altLang="ko-KR" sz="2000" dirty="0" smtClean="0"/>
              <a:t>합동결혼식을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축복하기 위해 </a:t>
            </a:r>
            <a:r>
              <a:rPr lang="ko-KR" altLang="ko-KR" sz="2000" dirty="0"/>
              <a:t>자리했다.</a:t>
            </a:r>
            <a:endParaRPr lang="ko-KR" altLang="en-US" sz="2000" dirty="0"/>
          </a:p>
        </p:txBody>
      </p:sp>
      <p:pic>
        <p:nvPicPr>
          <p:cNvPr id="4" name="Picture 4" descr="http://cfile217.uf.daum.net/image/1736D035502B734C1F1AF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796776"/>
            <a:ext cx="4762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92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ile.agora.media.daum.net/pcp_download.php?fhandle=N1B0dThAZmlsZS5hZ29yYS5tZWRpYS5kYXVtLm5ldDovRDExNS8xNS8xNTQ5LmpwZw==&amp;filename=rap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08" y="518195"/>
            <a:ext cx="674738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1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927535" y="6093296"/>
            <a:ext cx="3156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effectLst/>
                <a:hlinkClick r:id="rId2" action="ppaction://hlinkfile" tooltip="Camille Claudel"/>
              </a:rPr>
              <a:t>Camille Claudel</a:t>
            </a:r>
            <a:r>
              <a:rPr lang="en-US" altLang="ko-KR" dirty="0" smtClean="0">
                <a:effectLst/>
              </a:rPr>
              <a:t> (1864–1943)</a:t>
            </a:r>
            <a:endParaRPr lang="ko-KR" altLang="en-US" dirty="0"/>
          </a:p>
        </p:txBody>
      </p:sp>
      <p:pic>
        <p:nvPicPr>
          <p:cNvPr id="8194" name="Picture 2" descr="File:Camille Claudel atelier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2828"/>
            <a:ext cx="3724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danzi.com/wp-content/uploads/2012/02/%ED%9C%B4%EA%B1%B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6712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5576" y="5517232"/>
            <a:ext cx="8064896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ko-KR" b="1" dirty="0" smtClean="0"/>
              <a:t>휴거</a:t>
            </a:r>
            <a:r>
              <a:rPr lang="ko-KR" altLang="ko-KR" dirty="0" smtClean="0"/>
              <a:t>(rapture)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smtClean="0"/>
              <a:t>: </a:t>
            </a:r>
            <a:r>
              <a:rPr lang="ko-KR" altLang="ko-KR" dirty="0" smtClean="0"/>
              <a:t>기독교 </a:t>
            </a:r>
            <a:r>
              <a:rPr lang="ko-KR" altLang="ko-KR" dirty="0"/>
              <a:t>종말론의 미래학적 해석의 사건으로, 그리스도가 </a:t>
            </a:r>
            <a:r>
              <a:rPr lang="ko-KR" altLang="ko-KR" dirty="0" smtClean="0"/>
              <a:t>세상에 </a:t>
            </a:r>
            <a:r>
              <a:rPr lang="ko-KR" altLang="ko-KR" dirty="0"/>
              <a:t>다시 올 때 </a:t>
            </a:r>
            <a:r>
              <a:rPr lang="en-US" altLang="ko-KR" dirty="0" smtClean="0"/>
              <a:t>          </a:t>
            </a:r>
            <a:r>
              <a:rPr lang="ko-KR" altLang="ko-KR" dirty="0" smtClean="0"/>
              <a:t>기독교인들이 </a:t>
            </a:r>
            <a:r>
              <a:rPr lang="ko-KR" altLang="ko-KR" dirty="0"/>
              <a:t>공중에 함께 올라가 그분을 만난다는 것을 가리키는 </a:t>
            </a:r>
            <a:r>
              <a:rPr lang="ko-KR" altLang="ko-KR" dirty="0" smtClean="0"/>
              <a:t>말</a:t>
            </a:r>
            <a:r>
              <a:rPr lang="ko-KR" altLang="en-US" dirty="0"/>
              <a:t>이</a:t>
            </a:r>
            <a:r>
              <a:rPr lang="ko-KR" altLang="ko-KR" dirty="0" smtClean="0"/>
              <a:t>다</a:t>
            </a:r>
            <a:r>
              <a:rPr lang="ko-KR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0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447" y="188640"/>
            <a:ext cx="458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지구 </a:t>
            </a:r>
            <a:r>
              <a:rPr lang="ko-KR" altLang="en-US" dirty="0"/>
              <a:t>종말론</a:t>
            </a:r>
            <a:r>
              <a:rPr lang="en-US" altLang="ko-KR" dirty="0"/>
              <a:t>(2011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수학상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91480" y="4904000"/>
            <a:ext cx="8184976" cy="1389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1992</a:t>
            </a:r>
            <a:r>
              <a:rPr lang="ko-KR" altLang="en-US" dirty="0"/>
              <a:t>년 </a:t>
            </a:r>
            <a:r>
              <a:rPr lang="ko-KR" altLang="en-US" dirty="0" err="1"/>
              <a:t>다미선교회</a:t>
            </a:r>
            <a:r>
              <a:rPr lang="en-US" altLang="ko-KR" dirty="0"/>
              <a:t>·</a:t>
            </a:r>
            <a:r>
              <a:rPr lang="ko-KR" altLang="en-US" dirty="0" err="1"/>
              <a:t>다베라선교회</a:t>
            </a:r>
            <a:r>
              <a:rPr lang="en-US" altLang="ko-KR" dirty="0"/>
              <a:t>·</a:t>
            </a:r>
            <a:r>
              <a:rPr lang="ko-KR" altLang="en-US" dirty="0" err="1"/>
              <a:t>다니엘선교회</a:t>
            </a:r>
            <a:r>
              <a:rPr lang="en-US" altLang="ko-KR" dirty="0"/>
              <a:t>·</a:t>
            </a:r>
            <a:r>
              <a:rPr lang="ko-KR" altLang="en-US" dirty="0"/>
              <a:t>성화선교회 등 시한부종말론자들에 의해 주창된 휴거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예수의 </a:t>
            </a:r>
            <a:r>
              <a:rPr lang="ko-KR" altLang="en-US" dirty="0"/>
              <a:t>공중 재림 때 허공으로 들려 올라가는 현상</a:t>
            </a:r>
            <a:r>
              <a:rPr lang="en-US" altLang="ko-KR" dirty="0"/>
              <a:t>)</a:t>
            </a:r>
            <a:r>
              <a:rPr lang="ko-KR" altLang="en-US" dirty="0"/>
              <a:t>설은 </a:t>
            </a:r>
            <a:r>
              <a:rPr lang="ko-KR" altLang="en-US" dirty="0" smtClean="0"/>
              <a:t>그 해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 또는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28</a:t>
            </a:r>
            <a:r>
              <a:rPr lang="ko-KR" altLang="en-US" dirty="0"/>
              <a:t>일 </a:t>
            </a:r>
            <a:r>
              <a:rPr lang="ko-KR" altLang="en-US" dirty="0" err="1"/>
              <a:t>휴거설로</a:t>
            </a:r>
            <a:r>
              <a:rPr lang="ko-KR" altLang="en-US" dirty="0"/>
              <a:t> 이어지면서 사회의 관심을 집중시켰다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 descr="http://postfiles4.naver.net/20100710_19/1019milk_1278738580961rYyhI_jpg/%B4%D9%B9%CC%BC%B1%B1%B3%C8%B81_1019milk.jpg?type=w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92696"/>
            <a:ext cx="5238750" cy="408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0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cfs14.tistory.com/image/15/tistory/2009/01/11/16/07/49699aaf51bc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836712"/>
            <a:ext cx="56769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0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447" y="188640"/>
            <a:ext cx="458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지구 </a:t>
            </a:r>
            <a:r>
              <a:rPr lang="ko-KR" altLang="en-US" dirty="0"/>
              <a:t>종말론</a:t>
            </a:r>
            <a:r>
              <a:rPr lang="en-US" altLang="ko-KR" dirty="0"/>
              <a:t>(2011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수학상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67544" y="5301208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/>
              <a:t>1992</a:t>
            </a:r>
            <a:r>
              <a:rPr lang="ko-KR" altLang="en-US" sz="2000" dirty="0"/>
              <a:t>년 세상의 종말이 온다는 ‘휴거</a:t>
            </a:r>
            <a:r>
              <a:rPr lang="en-US" altLang="ko-KR" sz="2000" dirty="0"/>
              <a:t>(</a:t>
            </a:r>
            <a:r>
              <a:rPr lang="ko-KR" altLang="en-US" sz="2000" dirty="0"/>
              <a:t>携擧</a:t>
            </a:r>
            <a:r>
              <a:rPr lang="en-US" altLang="ko-KR" sz="2000" dirty="0"/>
              <a:t>)’</a:t>
            </a:r>
            <a:r>
              <a:rPr lang="ko-KR" altLang="en-US" sz="2000" dirty="0"/>
              <a:t>설을 </a:t>
            </a:r>
            <a:r>
              <a:rPr lang="ko-KR" altLang="en-US" sz="2000" dirty="0" smtClean="0"/>
              <a:t>설교했던 </a:t>
            </a:r>
            <a:r>
              <a:rPr lang="ko-KR" altLang="en-US" sz="2000" dirty="0" err="1" smtClean="0"/>
              <a:t>이장림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목사가 </a:t>
            </a:r>
            <a:r>
              <a:rPr lang="ko-KR" altLang="en-US" sz="2000" dirty="0" smtClean="0"/>
              <a:t>           노벨상을 </a:t>
            </a:r>
            <a:r>
              <a:rPr lang="ko-KR" altLang="en-US" sz="2000" dirty="0"/>
              <a:t>풍자해 만들어진 ‘</a:t>
            </a:r>
            <a:r>
              <a:rPr lang="ko-KR" altLang="en-US" sz="2000" dirty="0" err="1"/>
              <a:t>이그노벨</a:t>
            </a:r>
            <a:r>
              <a:rPr lang="en-US" altLang="ko-KR" sz="2000" dirty="0"/>
              <a:t>(</a:t>
            </a:r>
            <a:r>
              <a:rPr lang="en-US" altLang="ko-KR" sz="2000" dirty="0" err="1"/>
              <a:t>Ig</a:t>
            </a:r>
            <a:r>
              <a:rPr lang="en-US" altLang="ko-KR" sz="2000" dirty="0"/>
              <a:t> Nobel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수학상</a:t>
            </a:r>
            <a:r>
              <a:rPr lang="ko-KR" altLang="en-US" sz="2000" dirty="0"/>
              <a:t>’을 받았다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pic>
        <p:nvPicPr>
          <p:cNvPr id="1026" name="Picture 2" descr="http://image.chosun.com/sitedata/image/201110/05/2011100501402_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604" y="1379819"/>
            <a:ext cx="2095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44652" y="4427820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이장림</a:t>
            </a:r>
            <a:r>
              <a:rPr lang="ko-KR" altLang="en-US" dirty="0"/>
              <a:t> 목사</a:t>
            </a:r>
          </a:p>
        </p:txBody>
      </p:sp>
    </p:spTree>
    <p:extLst>
      <p:ext uri="{BB962C8B-B14F-4D97-AF65-F5344CB8AC3E}">
        <p14:creationId xmlns:p14="http://schemas.microsoft.com/office/powerpoint/2010/main" val="250116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447" y="188640"/>
            <a:ext cx="458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지구 </a:t>
            </a:r>
            <a:r>
              <a:rPr lang="ko-KR" altLang="en-US" dirty="0"/>
              <a:t>종말론</a:t>
            </a:r>
            <a:r>
              <a:rPr lang="en-US" altLang="ko-KR" dirty="0"/>
              <a:t>(2011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수학상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4911317"/>
            <a:ext cx="8184976" cy="72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이 목사 외에도 종말론을 줄기차게 주장해온 외국의 종교인 </a:t>
            </a:r>
            <a:r>
              <a:rPr lang="en-US" altLang="ko-KR" dirty="0"/>
              <a:t>5</a:t>
            </a:r>
            <a:r>
              <a:rPr lang="ko-KR" altLang="en-US" dirty="0"/>
              <a:t>명도 같은 이유로 수학상을 수상했다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 descr="http://cfs2.tistory.com/upload_control/download.blog?fhandle=YmxvZzU3MzAxQGZzMi50aXN0b3J5LmNvbTovYXR0YWNoLzAvODAuanB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9" t="8184" r="23651"/>
          <a:stretch/>
        </p:blipFill>
        <p:spPr bwMode="auto">
          <a:xfrm>
            <a:off x="2959832" y="620688"/>
            <a:ext cx="3200400" cy="419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7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4447" y="188640"/>
            <a:ext cx="4588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지구 </a:t>
            </a:r>
            <a:r>
              <a:rPr lang="ko-KR" altLang="en-US" dirty="0"/>
              <a:t>종말론</a:t>
            </a:r>
            <a:r>
              <a:rPr lang="en-US" altLang="ko-KR" dirty="0"/>
              <a:t>(2011</a:t>
            </a:r>
            <a:r>
              <a:rPr lang="ko-KR" altLang="en-US" dirty="0"/>
              <a:t>년 </a:t>
            </a:r>
            <a:r>
              <a:rPr lang="ko-KR" altLang="en-US" dirty="0" err="1"/>
              <a:t>이그노벨상</a:t>
            </a:r>
            <a:r>
              <a:rPr lang="ko-KR" altLang="en-US" dirty="0"/>
              <a:t> 수학상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11560" y="4911317"/>
            <a:ext cx="8184976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 smtClean="0"/>
              <a:t>이그노벨상</a:t>
            </a:r>
            <a:r>
              <a:rPr lang="ko-KR" altLang="en-US" dirty="0" smtClean="0"/>
              <a:t> </a:t>
            </a:r>
            <a:r>
              <a:rPr lang="ko-KR" altLang="en-US" dirty="0"/>
              <a:t>주최측은 종말의 날을 맞추는 데 실패한 이들은 수학적 가설을 세우고 계산할 때 조심해야 할 필요성이 있다는 교훈을 남겼다는 의미에서 상을 시상했다고 밝혔다</a:t>
            </a:r>
            <a:r>
              <a:rPr lang="en-US" altLang="ko-KR" dirty="0"/>
              <a:t>. </a:t>
            </a:r>
            <a:r>
              <a:rPr lang="ko-KR" altLang="en-US" dirty="0"/>
              <a:t>좀더 과학적인 사실로 접근하라는 따끔한 충고였다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5362" name="Picture 2" descr="http://s3.mbtcdn.com/bank-news/wp-content/uploads/2011/02/Complex-Math-Equation-Calcul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68760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48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http://4.bp.blogspot.com/--f-194ZqKkk/Th-w8jaMU7I/AAAAAAAAAao/0AmML3jG2BU/s1600/Twilight-Po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84784"/>
            <a:ext cx="52387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3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://postfiles16.naver.net/20120617_111/momspackage_1339925944090BrBTH_JPEG/2012-06-17_18%3B38%3B25.jpg?type=w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523875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9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www.georeport.net/news/photo/200912/13309_3288.o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1635225"/>
            <a:ext cx="428625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9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fiction.haronetwork.com/files/2010/11/497997_754822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320480" cy="44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chosun.com/web_file/blog/274/7274/2/ro2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412776"/>
            <a:ext cx="28575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483768" y="547072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Danaid</a:t>
            </a:r>
            <a:r>
              <a:rPr lang="en-US" altLang="ko-KR" dirty="0"/>
              <a:t>(</a:t>
            </a:r>
            <a:r>
              <a:rPr lang="ko-KR" altLang="en-US" dirty="0" err="1"/>
              <a:t>다나이드</a:t>
            </a:r>
            <a:r>
              <a:rPr lang="en-US" altLang="ko-KR" dirty="0"/>
              <a:t>), 1889, </a:t>
            </a:r>
            <a:r>
              <a:rPr lang="ko-KR" altLang="en-US" dirty="0" err="1"/>
              <a:t>마블</a:t>
            </a:r>
            <a:r>
              <a:rPr lang="en-US" altLang="ko-KR" dirty="0"/>
              <a:t>(marble)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3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postfiles16.naver.net/20090911_127/nstdaily_1252668976020HEPEF_jpg/%EC%B0%B8%EA%B1%B0%EB%A8%B8%EB%A6%AC(hirudo_nipponia_nipponica)6_nstdaily.jpg?type=w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238750" cy="3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uib.no/isf/bilder/anders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844" y="2564904"/>
            <a:ext cx="19431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5701" y="4927104"/>
            <a:ext cx="1850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Anders </a:t>
            </a:r>
            <a:r>
              <a:rPr lang="en-US" altLang="ko-KR" dirty="0" err="1"/>
              <a:t>Barheim</a:t>
            </a:r>
            <a:endParaRPr lang="ko-KR" altLang="en-US" dirty="0"/>
          </a:p>
        </p:txBody>
      </p:sp>
      <p:pic>
        <p:nvPicPr>
          <p:cNvPr id="15364" name="Picture 4" descr="http://www.uib.no/isf/bilder/hogne_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529" y="2564904"/>
            <a:ext cx="202474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122882" y="4923413"/>
            <a:ext cx="1770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Hogne</a:t>
            </a:r>
            <a:r>
              <a:rPr lang="en-US" altLang="ko-KR" dirty="0"/>
              <a:t> </a:t>
            </a:r>
            <a:r>
              <a:rPr lang="en-US" altLang="ko-KR" dirty="0" err="1"/>
              <a:t>Sandvik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9848" y="692696"/>
            <a:ext cx="6824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에일 맥주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마늘</a:t>
            </a:r>
            <a:r>
              <a:rPr lang="en-US" altLang="ko-KR" sz="2000" b="1" dirty="0" smtClean="0"/>
              <a:t>, </a:t>
            </a:r>
            <a:r>
              <a:rPr lang="ko-KR" altLang="en-US" sz="2000" b="1" dirty="0" err="1" smtClean="0"/>
              <a:t>사워크림이</a:t>
            </a:r>
            <a:r>
              <a:rPr lang="ko-KR" altLang="en-US" sz="2000" b="1" dirty="0" smtClean="0"/>
              <a:t> 거머리의 식욕에 미치는 영향</a:t>
            </a:r>
            <a:endParaRPr lang="en-US" altLang="ko-KR" sz="2000" b="1" dirty="0" smtClean="0"/>
          </a:p>
          <a:p>
            <a:pPr algn="ctr"/>
            <a:r>
              <a:rPr lang="en-US" altLang="ko-KR" sz="2000" b="1" dirty="0" smtClean="0"/>
              <a:t>(1996</a:t>
            </a:r>
            <a:r>
              <a:rPr lang="ko-KR" altLang="en-US" sz="2000" b="1" dirty="0" smtClean="0"/>
              <a:t>년 </a:t>
            </a:r>
            <a:r>
              <a:rPr lang="ko-KR" altLang="en-US" sz="2000" b="1" dirty="0" err="1" smtClean="0"/>
              <a:t>이그노벨</a:t>
            </a:r>
            <a:r>
              <a:rPr lang="ko-KR" altLang="en-US" sz="2000" b="1" dirty="0" smtClean="0"/>
              <a:t> 생물학상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051720" y="5723964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두 사람은 자기추천으로 선정되었다고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0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http://postfiles12.naver.net/20111020_123/dibrary1004_13190986073922HudT_JPEG/2011b_ma000035_i03.jpg?type=w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28"/>
          <a:stretch/>
        </p:blipFill>
        <p:spPr bwMode="auto">
          <a:xfrm>
            <a:off x="179512" y="1412776"/>
            <a:ext cx="2089348" cy="183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://c.ask.nate.com/imgs/qrsi.php/8901834/11911100/0/1/A/1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1850704" cy="183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img.miclub.com/newboard/index/main/2012/09/09/_EB_A9_94_EC_9D_B82_nzwF72Kv1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4851" b="6124"/>
          <a:stretch/>
        </p:blipFill>
        <p:spPr bwMode="auto">
          <a:xfrm>
            <a:off x="1331640" y="3789040"/>
            <a:ext cx="2113513" cy="183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644008" y="3007337"/>
            <a:ext cx="1224136" cy="9361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72" name="Picture 12" descr="http://postfiles7.naver.net/20091221_54/zhook_1261355627401r2V0y_png/gumuri_zhook.png?type=w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00" y="2436658"/>
            <a:ext cx="2382903" cy="221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32756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에일 맥주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59832" y="32849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마</a:t>
            </a:r>
            <a:r>
              <a:rPr lang="ko-KR" altLang="en-US"/>
              <a:t>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5696" y="5651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사워크</a:t>
            </a:r>
            <a:r>
              <a:rPr lang="ko-KR" altLang="en-US"/>
              <a:t>림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91181" y="46531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거머</a:t>
            </a:r>
            <a:r>
              <a:rPr lang="ko-KR" altLang="en-US"/>
              <a:t>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9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47564" y="1423106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err="1"/>
              <a:t>베르헤임</a:t>
            </a:r>
            <a:r>
              <a:rPr lang="ko-KR" altLang="en-US" sz="2000" dirty="0"/>
              <a:t> 교수는 거머리들에게 각기 다른 사이드 메뉴들을 제공한 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smtClean="0"/>
              <a:t>다음</a:t>
            </a:r>
            <a:r>
              <a:rPr lang="en-US" altLang="ko-KR" sz="2000" dirty="0"/>
              <a:t>, </a:t>
            </a:r>
            <a:r>
              <a:rPr lang="ko-KR" altLang="en-US" sz="2000" dirty="0"/>
              <a:t>조수인 </a:t>
            </a:r>
            <a:r>
              <a:rPr lang="ko-KR" altLang="en-US" sz="2000" dirty="0" err="1"/>
              <a:t>샌드빅의</a:t>
            </a:r>
            <a:r>
              <a:rPr lang="ko-KR" altLang="en-US" sz="2000" dirty="0"/>
              <a:t> 팔에 거머리를 올려놓고 거머리가 피를 </a:t>
            </a:r>
            <a:r>
              <a:rPr lang="ko-KR" altLang="en-US" sz="2000" dirty="0" smtClean="0"/>
              <a:t>빨기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r>
              <a:rPr lang="ko-KR" altLang="en-US" sz="2000" dirty="0" err="1" smtClean="0"/>
              <a:t>까지의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시간을 측정하였다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17410" name="Picture 2" descr="http://allergy.com.ne.kr/h2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24" y="2852936"/>
            <a:ext cx="4968552" cy="372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908720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그 결과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ko-KR" altLang="en-US" sz="2000" b="1" dirty="0" err="1"/>
              <a:t>사우어</a:t>
            </a:r>
            <a:r>
              <a:rPr lang="ko-KR" altLang="en-US" sz="2000" b="1" dirty="0"/>
              <a:t> 크림</a:t>
            </a:r>
            <a:r>
              <a:rPr lang="ko-KR" altLang="en-US" sz="2000" dirty="0"/>
              <a:t> </a:t>
            </a:r>
            <a:r>
              <a:rPr lang="en-US" altLang="ko-KR" sz="2000" dirty="0"/>
              <a:t>- 25</a:t>
            </a:r>
            <a:r>
              <a:rPr lang="ko-KR" altLang="en-US" sz="2000" dirty="0"/>
              <a:t>초</a:t>
            </a:r>
          </a:p>
        </p:txBody>
      </p:sp>
      <p:pic>
        <p:nvPicPr>
          <p:cNvPr id="6146" name="Picture 2" descr="http://images.lapin-vert.com/2012/07/Sour_cream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40" y="1656154"/>
            <a:ext cx="4680520" cy="339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908720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그 결과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ko-KR" altLang="en-US" sz="2000" b="1" dirty="0" err="1" smtClean="0"/>
              <a:t>기네스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흑맥주</a:t>
            </a:r>
            <a:r>
              <a:rPr lang="ko-KR" altLang="en-US" sz="2000" dirty="0"/>
              <a:t> </a:t>
            </a:r>
            <a:r>
              <a:rPr lang="en-US" altLang="ko-KR" sz="2000" dirty="0"/>
              <a:t>- 3</a:t>
            </a:r>
            <a:r>
              <a:rPr lang="ko-KR" altLang="en-US" sz="2000" dirty="0" smtClean="0"/>
              <a:t>분</a:t>
            </a:r>
            <a:endParaRPr lang="en-US" altLang="ko-KR" sz="2000" dirty="0" smtClean="0"/>
          </a:p>
        </p:txBody>
      </p:sp>
      <p:pic>
        <p:nvPicPr>
          <p:cNvPr id="3074" name="Picture 2" descr="http://cfs8.tistory.com/upload_control/download.blog?fhandle=YmxvZzM5MzIyQGZzOC50aXN0b3J5LmNvbTovYXR0YWNoLzAvNzEuanB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70556"/>
            <a:ext cx="4752528" cy="356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8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908720"/>
            <a:ext cx="8064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그 결과</a:t>
            </a: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 smtClean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>
              <a:lnSpc>
                <a:spcPct val="120000"/>
              </a:lnSpc>
            </a:pPr>
            <a:endParaRPr lang="ko-KR" altLang="en-US" sz="2000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endParaRPr lang="en-US" altLang="ko-KR" sz="2000" b="1" dirty="0" smtClean="0"/>
          </a:p>
          <a:p>
            <a:pPr>
              <a:lnSpc>
                <a:spcPct val="120000"/>
              </a:lnSpc>
            </a:pP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ko-KR" altLang="en-US" sz="2000" b="1" dirty="0" err="1"/>
              <a:t>마늘즙</a:t>
            </a:r>
            <a:r>
              <a:rPr lang="ko-KR" altLang="en-US" sz="2000" dirty="0"/>
              <a:t> </a:t>
            </a:r>
            <a:r>
              <a:rPr lang="en-US" altLang="ko-KR" sz="2000" dirty="0"/>
              <a:t>- </a:t>
            </a:r>
            <a:r>
              <a:rPr lang="ko-KR" altLang="en-US" sz="2000" dirty="0"/>
              <a:t>피를 빨지 않고 꿈틀대다가 </a:t>
            </a:r>
            <a:r>
              <a:rPr lang="en-US" altLang="ko-KR" sz="2000" dirty="0"/>
              <a:t>2</a:t>
            </a:r>
            <a:r>
              <a:rPr lang="ko-KR" altLang="en-US" sz="2000" dirty="0"/>
              <a:t>시간 만에 사망</a:t>
            </a:r>
          </a:p>
        </p:txBody>
      </p:sp>
      <p:pic>
        <p:nvPicPr>
          <p:cNvPr id="4098" name="Picture 2" descr="http://postfiles3.naver.net/20110627_18/rlatjstns111_1309159338039GKrvI_JPEG/%B8%F0%B1%E24.jpg?type=w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8" y="1736575"/>
            <a:ext cx="4657725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omkrohne.com/garlic%20vampi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908720"/>
            <a:ext cx="5895975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0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339752" y="1450037"/>
            <a:ext cx="4572000" cy="3773572"/>
            <a:chOff x="4067944" y="1634703"/>
            <a:chExt cx="4572000" cy="3773572"/>
          </a:xfrm>
        </p:grpSpPr>
        <p:pic>
          <p:nvPicPr>
            <p:cNvPr id="22532" name="Picture 4" descr="http://health.chosun.com/site/data/img_dir/2011/10/24/2011102401795_0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1634703"/>
              <a:ext cx="4572000" cy="304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796136" y="503894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우울증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0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sciencephoto.com/image/282151/large/M6300297-Prozac-SP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0" b="10653"/>
          <a:stretch/>
        </p:blipFill>
        <p:spPr bwMode="auto">
          <a:xfrm>
            <a:off x="683568" y="980728"/>
            <a:ext cx="3874269" cy="324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ostfiles4.naver.net/20120203_131/helter73_1328251233157glLpB_PNG/800px-S-fluoxetine-3D-vdW.pn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96752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15616" y="4581128"/>
            <a:ext cx="7200800" cy="1056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err="1"/>
              <a:t>프로작은</a:t>
            </a:r>
            <a:r>
              <a:rPr lang="ko-KR" altLang="en-US" dirty="0"/>
              <a:t> 선택적 </a:t>
            </a:r>
            <a:r>
              <a:rPr lang="ko-KR" altLang="en-US" dirty="0" err="1"/>
              <a:t>세로토닌</a:t>
            </a:r>
            <a:r>
              <a:rPr lang="ko-KR" altLang="en-US" dirty="0"/>
              <a:t> 재흡수 </a:t>
            </a:r>
            <a:r>
              <a:rPr lang="ko-KR" altLang="en-US" dirty="0" err="1"/>
              <a:t>억제제</a:t>
            </a:r>
            <a:r>
              <a:rPr lang="en-US" altLang="ko-KR" dirty="0"/>
              <a:t>(SSRI, selective serotonin reuptake inhibitor)</a:t>
            </a:r>
            <a:r>
              <a:rPr lang="ko-KR" altLang="en-US" dirty="0"/>
              <a:t>로 </a:t>
            </a:r>
            <a:r>
              <a:rPr lang="ko-KR" altLang="en-US" dirty="0" err="1"/>
              <a:t>세로토닌의</a:t>
            </a:r>
            <a:r>
              <a:rPr lang="ko-KR" altLang="en-US" dirty="0"/>
              <a:t> 흡수를 억제해 뇌 속의 </a:t>
            </a:r>
            <a:r>
              <a:rPr lang="ko-KR" altLang="en-US" dirty="0" err="1"/>
              <a:t>세로토닌</a:t>
            </a:r>
            <a:r>
              <a:rPr lang="ko-KR" altLang="en-US" dirty="0"/>
              <a:t> 농도를 높여 우울증의 증상을 개선하는 </a:t>
            </a:r>
            <a:r>
              <a:rPr lang="ko-KR" altLang="en-US" dirty="0" smtClean="0"/>
              <a:t>약이다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87313" y="3851756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프로작의</a:t>
            </a:r>
            <a:r>
              <a:rPr lang="ko-KR" altLang="en-US" dirty="0" smtClean="0"/>
              <a:t> 분자구조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슬라이드 1&quot;/&gt;&lt;property id=&quot;20307&quot; value=&quot;373&quot;/&gt;&lt;/object&gt;&lt;object type=&quot;3&quot; unique_id=&quot;10005&quot;&gt;&lt;property id=&quot;20148&quot; value=&quot;5&quot;/&gt;&lt;property id=&quot;20300&quot; value=&quot;슬라이드 3&quot;/&gt;&lt;property id=&quot;20307&quot; value=&quot;419&quot;/&gt;&lt;/object&gt;&lt;object type=&quot;3&quot; unique_id=&quot;10006&quot;&gt;&lt;property id=&quot;20148&quot; value=&quot;5&quot;/&gt;&lt;property id=&quot;20300&quot; value=&quot;슬라이드 4&quot;/&gt;&lt;property id=&quot;20307&quot; value=&quot;263&quot;/&gt;&lt;/object&gt;&lt;object type=&quot;3&quot; unique_id=&quot;10007&quot;&gt;&lt;property id=&quot;20148&quot; value=&quot;5&quot;/&gt;&lt;property id=&quot;20300&quot; value=&quot;슬라이드 5&quot;/&gt;&lt;property id=&quot;20307&quot; value=&quot;269&quot;/&gt;&lt;/object&gt;&lt;object type=&quot;3&quot; unique_id=&quot;10008&quot;&gt;&lt;property id=&quot;20148&quot; value=&quot;5&quot;/&gt;&lt;property id=&quot;20300&quot; value=&quot;슬라이드 6&quot;/&gt;&lt;property id=&quot;20307&quot; value=&quot;382&quot;/&gt;&lt;/object&gt;&lt;object type=&quot;3&quot; unique_id=&quot;10009&quot;&gt;&lt;property id=&quot;20148&quot; value=&quot;5&quot;/&gt;&lt;property id=&quot;20300&quot; value=&quot;슬라이드 7&quot;/&gt;&lt;property id=&quot;20307&quot; value=&quot;268&quot;/&gt;&lt;/object&gt;&lt;object type=&quot;3&quot; unique_id=&quot;10010&quot;&gt;&lt;property id=&quot;20148&quot; value=&quot;5&quot;/&gt;&lt;property id=&quot;20300&quot; value=&quot;슬라이드 8&quot;/&gt;&lt;property id=&quot;20307&quot; value=&quot;270&quot;/&gt;&lt;/object&gt;&lt;object type=&quot;3&quot; unique_id=&quot;10011&quot;&gt;&lt;property id=&quot;20148&quot; value=&quot;5&quot;/&gt;&lt;property id=&quot;20300&quot; value=&quot;슬라이드 9&quot;/&gt;&lt;property id=&quot;20307&quot; value=&quot;273&quot;/&gt;&lt;/object&gt;&lt;object type=&quot;3&quot; unique_id=&quot;10012&quot;&gt;&lt;property id=&quot;20148&quot; value=&quot;5&quot;/&gt;&lt;property id=&quot;20300&quot; value=&quot;슬라이드 10&quot;/&gt;&lt;property id=&quot;20307&quot; value=&quot;383&quot;/&gt;&lt;/object&gt;&lt;object type=&quot;3&quot; unique_id=&quot;10013&quot;&gt;&lt;property id=&quot;20148&quot; value=&quot;5&quot;/&gt;&lt;property id=&quot;20300&quot; value=&quot;슬라이드 11&quot;/&gt;&lt;property id=&quot;20307&quot; value=&quot;267&quot;/&gt;&lt;/object&gt;&lt;object type=&quot;3&quot; unique_id=&quot;10014&quot;&gt;&lt;property id=&quot;20148&quot; value=&quot;5&quot;/&gt;&lt;property id=&quot;20300&quot; value=&quot;슬라이드 12&quot;/&gt;&lt;property id=&quot;20307&quot; value=&quot;274&quot;/&gt;&lt;/object&gt;&lt;object type=&quot;3&quot; unique_id=&quot;10015&quot;&gt;&lt;property id=&quot;20148&quot; value=&quot;5&quot;/&gt;&lt;property id=&quot;20300&quot; value=&quot;슬라이드 13&quot;/&gt;&lt;property id=&quot;20307&quot; value=&quot;286&quot;/&gt;&lt;/object&gt;&lt;object type=&quot;3&quot; unique_id=&quot;10016&quot;&gt;&lt;property id=&quot;20148&quot; value=&quot;5&quot;/&gt;&lt;property id=&quot;20300&quot; value=&quot;슬라이드 14&quot;/&gt;&lt;property id=&quot;20307&quot; value=&quot;304&quot;/&gt;&lt;/object&gt;&lt;object type=&quot;3&quot; unique_id=&quot;10017&quot;&gt;&lt;property id=&quot;20148&quot; value=&quot;5&quot;/&gt;&lt;property id=&quot;20300&quot; value=&quot;슬라이드 15&quot;/&gt;&lt;property id=&quot;20307&quot; value=&quot;287&quot;/&gt;&lt;/object&gt;&lt;object type=&quot;3&quot; unique_id=&quot;10018&quot;&gt;&lt;property id=&quot;20148&quot; value=&quot;5&quot;/&gt;&lt;property id=&quot;20300&quot; value=&quot;슬라이드 16&quot;/&gt;&lt;property id=&quot;20307&quot; value=&quot;306&quot;/&gt;&lt;/object&gt;&lt;object type=&quot;3&quot; unique_id=&quot;10019&quot;&gt;&lt;property id=&quot;20148&quot; value=&quot;5&quot;/&gt;&lt;property id=&quot;20300&quot; value=&quot;슬라이드 17&quot;/&gt;&lt;property id=&quot;20307&quot; value=&quot;283&quot;/&gt;&lt;/object&gt;&lt;object type=&quot;3&quot; unique_id=&quot;10020&quot;&gt;&lt;property id=&quot;20148&quot; value=&quot;5&quot;/&gt;&lt;property id=&quot;20300&quot; value=&quot;슬라이드 18&quot;/&gt;&lt;property id=&quot;20307&quot; value=&quot;288&quot;/&gt;&lt;/object&gt;&lt;object type=&quot;3&quot; unique_id=&quot;10021&quot;&gt;&lt;property id=&quot;20148&quot; value=&quot;5&quot;/&gt;&lt;property id=&quot;20300&quot; value=&quot;슬라이드 19&quot;/&gt;&lt;property id=&quot;20307&quot; value=&quot;303&quot;/&gt;&lt;/object&gt;&lt;object type=&quot;3&quot; unique_id=&quot;10022&quot;&gt;&lt;property id=&quot;20148&quot; value=&quot;5&quot;/&gt;&lt;property id=&quot;20300&quot; value=&quot;슬라이드 20&quot;/&gt;&lt;property id=&quot;20307&quot; value=&quot;285&quot;/&gt;&lt;/object&gt;&lt;object type=&quot;3&quot; unique_id=&quot;10023&quot;&gt;&lt;property id=&quot;20148&quot; value=&quot;5&quot;/&gt;&lt;property id=&quot;20300&quot; value=&quot;슬라이드 21&quot;/&gt;&lt;property id=&quot;20307&quot; value=&quot;384&quot;/&gt;&lt;/object&gt;&lt;object type=&quot;3&quot; unique_id=&quot;10024&quot;&gt;&lt;property id=&quot;20148&quot; value=&quot;5&quot;/&gt;&lt;property id=&quot;20300&quot; value=&quot;슬라이드 22&quot;/&gt;&lt;property id=&quot;20307&quot; value=&quot;316&quot;/&gt;&lt;/object&gt;&lt;object type=&quot;3&quot; unique_id=&quot;10025&quot;&gt;&lt;property id=&quot;20148&quot; value=&quot;5&quot;/&gt;&lt;property id=&quot;20300&quot; value=&quot;슬라이드 23&quot;/&gt;&lt;property id=&quot;20307&quot; value=&quot;289&quot;/&gt;&lt;/object&gt;&lt;object type=&quot;3&quot; unique_id=&quot;10026&quot;&gt;&lt;property id=&quot;20148&quot; value=&quot;5&quot;/&gt;&lt;property id=&quot;20300&quot; value=&quot;슬라이드 24&quot;/&gt;&lt;property id=&quot;20307&quot; value=&quot;307&quot;/&gt;&lt;/object&gt;&lt;object type=&quot;3&quot; unique_id=&quot;10027&quot;&gt;&lt;property id=&quot;20148&quot; value=&quot;5&quot;/&gt;&lt;property id=&quot;20300&quot; value=&quot;슬라이드 25&quot;/&gt;&lt;property id=&quot;20307&quot; value=&quot;317&quot;/&gt;&lt;/object&gt;&lt;object type=&quot;3&quot; unique_id=&quot;10028&quot;&gt;&lt;property id=&quot;20148&quot; value=&quot;5&quot;/&gt;&lt;property id=&quot;20300&quot; value=&quot;슬라이드 26&quot;/&gt;&lt;property id=&quot;20307&quot; value=&quot;318&quot;/&gt;&lt;/object&gt;&lt;object type=&quot;3&quot; unique_id=&quot;10029&quot;&gt;&lt;property id=&quot;20148&quot; value=&quot;5&quot;/&gt;&lt;property id=&quot;20300&quot; value=&quot;슬라이드 27&quot;/&gt;&lt;property id=&quot;20307&quot; value=&quot;417&quot;/&gt;&lt;/object&gt;&lt;object type=&quot;3&quot; unique_id=&quot;10030&quot;&gt;&lt;property id=&quot;20148&quot; value=&quot;5&quot;/&gt;&lt;property id=&quot;20300&quot; value=&quot;슬라이드 28&quot;/&gt;&lt;property id=&quot;20307&quot; value=&quot;386&quot;/&gt;&lt;/object&gt;&lt;object type=&quot;3&quot; unique_id=&quot;10031&quot;&gt;&lt;property id=&quot;20148&quot; value=&quot;5&quot;/&gt;&lt;property id=&quot;20300&quot; value=&quot;슬라이드 29&quot;/&gt;&lt;property id=&quot;20307&quot; value=&quot;385&quot;/&gt;&lt;/object&gt;&lt;object type=&quot;3&quot; unique_id=&quot;10032&quot;&gt;&lt;property id=&quot;20148&quot; value=&quot;5&quot;/&gt;&lt;property id=&quot;20300&quot; value=&quot;슬라이드 30&quot;/&gt;&lt;property id=&quot;20307&quot; value=&quot;387&quot;/&gt;&lt;/object&gt;&lt;object type=&quot;3&quot; unique_id=&quot;10033&quot;&gt;&lt;property id=&quot;20148&quot; value=&quot;5&quot;/&gt;&lt;property id=&quot;20300&quot; value=&quot;슬라이드 31&quot;/&gt;&lt;property id=&quot;20307&quot; value=&quot;284&quot;/&gt;&lt;/object&gt;&lt;object type=&quot;3&quot; unique_id=&quot;10034&quot;&gt;&lt;property id=&quot;20148&quot; value=&quot;5&quot;/&gt;&lt;property id=&quot;20300&quot; value=&quot;슬라이드 32&quot;/&gt;&lt;property id=&quot;20307&quot; value=&quot;308&quot;/&gt;&lt;/object&gt;&lt;object type=&quot;3&quot; unique_id=&quot;10035&quot;&gt;&lt;property id=&quot;20148&quot; value=&quot;5&quot;/&gt;&lt;property id=&quot;20300&quot; value=&quot;슬라이드 33&quot;/&gt;&lt;property id=&quot;20307&quot; value=&quot;380&quot;/&gt;&lt;/object&gt;&lt;object type=&quot;3&quot; unique_id=&quot;10036&quot;&gt;&lt;property id=&quot;20148&quot; value=&quot;5&quot;/&gt;&lt;property id=&quot;20300&quot; value=&quot;슬라이드 34&quot;/&gt;&lt;property id=&quot;20307&quot; value=&quot;296&quot;/&gt;&lt;/object&gt;&lt;object type=&quot;3&quot; unique_id=&quot;10037&quot;&gt;&lt;property id=&quot;20148&quot; value=&quot;5&quot;/&gt;&lt;property id=&quot;20300&quot; value=&quot;슬라이드 35&quot;/&gt;&lt;property id=&quot;20307&quot; value=&quot;282&quot;/&gt;&lt;/object&gt;&lt;object type=&quot;3&quot; unique_id=&quot;10038&quot;&gt;&lt;property id=&quot;20148&quot; value=&quot;5&quot;/&gt;&lt;property id=&quot;20300&quot; value=&quot;슬라이드 36&quot;/&gt;&lt;property id=&quot;20307&quot; value=&quot;281&quot;/&gt;&lt;/object&gt;&lt;object type=&quot;3&quot; unique_id=&quot;10039&quot;&gt;&lt;property id=&quot;20148&quot; value=&quot;5&quot;/&gt;&lt;property id=&quot;20300&quot; value=&quot;슬라이드 37&quot;/&gt;&lt;property id=&quot;20307&quot; value=&quot;319&quot;/&gt;&lt;/object&gt;&lt;object type=&quot;3&quot; unique_id=&quot;10040&quot;&gt;&lt;property id=&quot;20148&quot; value=&quot;5&quot;/&gt;&lt;property id=&quot;20300&quot; value=&quot;슬라이드 38&quot;/&gt;&lt;property id=&quot;20307&quot; value=&quot;290&quot;/&gt;&lt;/object&gt;&lt;object type=&quot;3&quot; unique_id=&quot;10041&quot;&gt;&lt;property id=&quot;20148&quot; value=&quot;5&quot;/&gt;&lt;property id=&quot;20300&quot; value=&quot;슬라이드 39&quot;/&gt;&lt;property id=&quot;20307&quot; value=&quot;271&quot;/&gt;&lt;/object&gt;&lt;object type=&quot;3&quot; unique_id=&quot;10042&quot;&gt;&lt;property id=&quot;20148&quot; value=&quot;5&quot;/&gt;&lt;property id=&quot;20300&quot; value=&quot;슬라이드 40&quot;/&gt;&lt;property id=&quot;20307&quot; value=&quot;280&quot;/&gt;&lt;/object&gt;&lt;object type=&quot;3&quot; unique_id=&quot;10043&quot;&gt;&lt;property id=&quot;20148&quot; value=&quot;5&quot;/&gt;&lt;property id=&quot;20300&quot; value=&quot;슬라이드 41&quot;/&gt;&lt;property id=&quot;20307&quot; value=&quot;277&quot;/&gt;&lt;/object&gt;&lt;object type=&quot;3&quot; unique_id=&quot;10044&quot;&gt;&lt;property id=&quot;20148&quot; value=&quot;5&quot;/&gt;&lt;property id=&quot;20300&quot; value=&quot;슬라이드 42&quot;/&gt;&lt;property id=&quot;20307&quot; value=&quot;278&quot;/&gt;&lt;/object&gt;&lt;object type=&quot;3&quot; unique_id=&quot;10045&quot;&gt;&lt;property id=&quot;20148&quot; value=&quot;5&quot;/&gt;&lt;property id=&quot;20300&quot; value=&quot;슬라이드 43&quot;/&gt;&lt;property id=&quot;20307&quot; value=&quot;279&quot;/&gt;&lt;/object&gt;&lt;object type=&quot;3&quot; unique_id=&quot;10046&quot;&gt;&lt;property id=&quot;20148&quot; value=&quot;5&quot;/&gt;&lt;property id=&quot;20300&quot; value=&quot;슬라이드 44&quot;/&gt;&lt;property id=&quot;20307&quot; value=&quot;275&quot;/&gt;&lt;/object&gt;&lt;object type=&quot;3&quot; unique_id=&quot;10047&quot;&gt;&lt;property id=&quot;20148&quot; value=&quot;5&quot;/&gt;&lt;property id=&quot;20300&quot; value=&quot;슬라이드 45&quot;/&gt;&lt;property id=&quot;20307&quot; value=&quot;310&quot;/&gt;&lt;/object&gt;&lt;object type=&quot;3&quot; unique_id=&quot;10048&quot;&gt;&lt;property id=&quot;20148&quot; value=&quot;5&quot;/&gt;&lt;property id=&quot;20300&quot; value=&quot;슬라이드 46&quot;/&gt;&lt;property id=&quot;20307&quot; value=&quot;388&quot;/&gt;&lt;/object&gt;&lt;object type=&quot;3&quot; unique_id=&quot;10049&quot;&gt;&lt;property id=&quot;20148&quot; value=&quot;5&quot;/&gt;&lt;property id=&quot;20300&quot; value=&quot;슬라이드 47&quot;/&gt;&lt;property id=&quot;20307&quot; value=&quot;256&quot;/&gt;&lt;/object&gt;&lt;object type=&quot;3&quot; unique_id=&quot;10050&quot;&gt;&lt;property id=&quot;20148&quot; value=&quot;5&quot;/&gt;&lt;property id=&quot;20300&quot; value=&quot;슬라이드 48&quot;/&gt;&lt;property id=&quot;20307&quot; value=&quot;389&quot;/&gt;&lt;/object&gt;&lt;object type=&quot;3&quot; unique_id=&quot;10051&quot;&gt;&lt;property id=&quot;20148&quot; value=&quot;5&quot;/&gt;&lt;property id=&quot;20300&quot; value=&quot;슬라이드 49&quot;/&gt;&lt;property id=&quot;20307&quot; value=&quot;297&quot;/&gt;&lt;/object&gt;&lt;object type=&quot;3&quot; unique_id=&quot;10052&quot;&gt;&lt;property id=&quot;20148&quot; value=&quot;5&quot;/&gt;&lt;property id=&quot;20300&quot; value=&quot;슬라이드 50&quot;/&gt;&lt;property id=&quot;20307&quot; value=&quot;292&quot;/&gt;&lt;/object&gt;&lt;object type=&quot;3&quot; unique_id=&quot;10053&quot;&gt;&lt;property id=&quot;20148&quot; value=&quot;5&quot;/&gt;&lt;property id=&quot;20300&quot; value=&quot;슬라이드 51&quot;/&gt;&lt;property id=&quot;20307&quot; value=&quot;264&quot;/&gt;&lt;/object&gt;&lt;object type=&quot;3&quot; unique_id=&quot;10054&quot;&gt;&lt;property id=&quot;20148&quot; value=&quot;5&quot;/&gt;&lt;property id=&quot;20300&quot; value=&quot;슬라이드 52&quot;/&gt;&lt;property id=&quot;20307&quot; value=&quot;302&quot;/&gt;&lt;/object&gt;&lt;object type=&quot;3&quot; unique_id=&quot;10055&quot;&gt;&lt;property id=&quot;20148&quot; value=&quot;5&quot;/&gt;&lt;property id=&quot;20300&quot; value=&quot;슬라이드 53&quot;/&gt;&lt;property id=&quot;20307&quot; value=&quot;294&quot;/&gt;&lt;/object&gt;&lt;object type=&quot;3&quot; unique_id=&quot;10056&quot;&gt;&lt;property id=&quot;20148&quot; value=&quot;5&quot;/&gt;&lt;property id=&quot;20300&quot; value=&quot;슬라이드 54&quot;/&gt;&lt;property id=&quot;20307&quot; value=&quot;335&quot;/&gt;&lt;/object&gt;&lt;object type=&quot;3&quot; unique_id=&quot;10057&quot;&gt;&lt;property id=&quot;20148&quot; value=&quot;5&quot;/&gt;&lt;property id=&quot;20300&quot; value=&quot;슬라이드 55&quot;/&gt;&lt;property id=&quot;20307&quot; value=&quot;299&quot;/&gt;&lt;/object&gt;&lt;object type=&quot;3&quot; unique_id=&quot;10058&quot;&gt;&lt;property id=&quot;20148&quot; value=&quot;5&quot;/&gt;&lt;property id=&quot;20300&quot; value=&quot;슬라이드 56&quot;/&gt;&lt;property id=&quot;20307&quot; value=&quot;321&quot;/&gt;&lt;/object&gt;&lt;object type=&quot;3&quot; unique_id=&quot;10059&quot;&gt;&lt;property id=&quot;20148&quot; value=&quot;5&quot;/&gt;&lt;property id=&quot;20300&quot; value=&quot;슬라이드 57&quot;/&gt;&lt;property id=&quot;20307&quot; value=&quot;300&quot;/&gt;&lt;/object&gt;&lt;object type=&quot;3&quot; unique_id=&quot;10060&quot;&gt;&lt;property id=&quot;20148&quot; value=&quot;5&quot;/&gt;&lt;property id=&quot;20300&quot; value=&quot;슬라이드 58&quot;/&gt;&lt;property id=&quot;20307&quot; value=&quot;301&quot;/&gt;&lt;/object&gt;&lt;object type=&quot;3&quot; unique_id=&quot;10061&quot;&gt;&lt;property id=&quot;20148&quot; value=&quot;5&quot;/&gt;&lt;property id=&quot;20300&quot; value=&quot;슬라이드 59&quot;/&gt;&lt;property id=&quot;20307&quot; value=&quot;334&quot;/&gt;&lt;/object&gt;&lt;object type=&quot;3&quot; unique_id=&quot;10064&quot;&gt;&lt;property id=&quot;20148&quot; value=&quot;5&quot;/&gt;&lt;property id=&quot;20300&quot; value=&quot;슬라이드 60&quot;/&gt;&lt;property id=&quot;20307&quot; value=&quot;393&quot;/&gt;&lt;/object&gt;&lt;object type=&quot;3&quot; unique_id=&quot;10066&quot;&gt;&lt;property id=&quot;20148&quot; value=&quot;5&quot;/&gt;&lt;property id=&quot;20300&quot; value=&quot;슬라이드 61&quot;/&gt;&lt;property id=&quot;20307&quot; value=&quot;332&quot;/&gt;&lt;/object&gt;&lt;object type=&quot;3&quot; unique_id=&quot;10067&quot;&gt;&lt;property id=&quot;20148&quot; value=&quot;5&quot;/&gt;&lt;property id=&quot;20300&quot; value=&quot;슬라이드 62&quot;/&gt;&lt;property id=&quot;20307&quot; value=&quot;339&quot;/&gt;&lt;/object&gt;&lt;object type=&quot;3&quot; unique_id=&quot;10068&quot;&gt;&lt;property id=&quot;20148&quot; value=&quot;5&quot;/&gt;&lt;property id=&quot;20300&quot; value=&quot;슬라이드 63&quot;/&gt;&lt;property id=&quot;20307&quot; value=&quot;381&quot;/&gt;&lt;/object&gt;&lt;object type=&quot;3&quot; unique_id=&quot;10069&quot;&gt;&lt;property id=&quot;20148&quot; value=&quot;5&quot;/&gt;&lt;property id=&quot;20300&quot; value=&quot;슬라이드 64&quot;/&gt;&lt;property id=&quot;20307&quot; value=&quot;322&quot;/&gt;&lt;/object&gt;&lt;object type=&quot;3&quot; unique_id=&quot;10070&quot;&gt;&lt;property id=&quot;20148&quot; value=&quot;5&quot;/&gt;&lt;property id=&quot;20300&quot; value=&quot;슬라이드 65&quot;/&gt;&lt;property id=&quot;20307&quot; value=&quot;418&quot;/&gt;&lt;/object&gt;&lt;object type=&quot;3&quot; unique_id=&quot;10071&quot;&gt;&lt;property id=&quot;20148&quot; value=&quot;5&quot;/&gt;&lt;property id=&quot;20300&quot; value=&quot;슬라이드 66&quot;/&gt;&lt;property id=&quot;20307&quot; value=&quot;329&quot;/&gt;&lt;/object&gt;&lt;object type=&quot;3&quot; unique_id=&quot;10072&quot;&gt;&lt;property id=&quot;20148&quot; value=&quot;5&quot;/&gt;&lt;property id=&quot;20300&quot; value=&quot;슬라이드 67&quot;/&gt;&lt;property id=&quot;20307&quot; value=&quot;394&quot;/&gt;&lt;/object&gt;&lt;object type=&quot;3&quot; unique_id=&quot;10073&quot;&gt;&lt;property id=&quot;20148&quot; value=&quot;5&quot;/&gt;&lt;property id=&quot;20300&quot; value=&quot;슬라이드 68&quot;/&gt;&lt;property id=&quot;20307&quot; value=&quot;328&quot;/&gt;&lt;/object&gt;&lt;object type=&quot;3&quot; unique_id=&quot;10074&quot;&gt;&lt;property id=&quot;20148&quot; value=&quot;5&quot;/&gt;&lt;property id=&quot;20300&quot; value=&quot;슬라이드 69&quot;/&gt;&lt;property id=&quot;20307&quot; value=&quot;331&quot;/&gt;&lt;/object&gt;&lt;object type=&quot;3&quot; unique_id=&quot;10075&quot;&gt;&lt;property id=&quot;20148&quot; value=&quot;5&quot;/&gt;&lt;property id=&quot;20300&quot; value=&quot;슬라이드 70&quot;/&gt;&lt;property id=&quot;20307&quot; value=&quot;338&quot;/&gt;&lt;/object&gt;&lt;object type=&quot;3&quot; unique_id=&quot;10076&quot;&gt;&lt;property id=&quot;20148&quot; value=&quot;5&quot;/&gt;&lt;property id=&quot;20300&quot; value=&quot;슬라이드 71&quot;/&gt;&lt;property id=&quot;20307&quot; value=&quot;333&quot;/&gt;&lt;/object&gt;&lt;object type=&quot;3&quot; unique_id=&quot;10077&quot;&gt;&lt;property id=&quot;20148&quot; value=&quot;5&quot;/&gt;&lt;property id=&quot;20300&quot; value=&quot;슬라이드 72&quot;/&gt;&lt;property id=&quot;20307&quot; value=&quot;312&quot;/&gt;&lt;/object&gt;&lt;object type=&quot;3&quot; unique_id=&quot;10078&quot;&gt;&lt;property id=&quot;20148&quot; value=&quot;5&quot;/&gt;&lt;property id=&quot;20300&quot; value=&quot;슬라이드 73&quot;/&gt;&lt;property id=&quot;20307&quot; value=&quot;311&quot;/&gt;&lt;/object&gt;&lt;object type=&quot;3&quot; unique_id=&quot;10079&quot;&gt;&lt;property id=&quot;20148&quot; value=&quot;5&quot;/&gt;&lt;property id=&quot;20300&quot; value=&quot;슬라이드 74&quot;/&gt;&lt;property id=&quot;20307&quot; value=&quot;324&quot;/&gt;&lt;/object&gt;&lt;object type=&quot;3&quot; unique_id=&quot;10080&quot;&gt;&lt;property id=&quot;20148&quot; value=&quot;5&quot;/&gt;&lt;property id=&quot;20300&quot; value=&quot;슬라이드 75&quot;/&gt;&lt;property id=&quot;20307&quot; value=&quot;323&quot;/&gt;&lt;/object&gt;&lt;object type=&quot;3&quot; unique_id=&quot;10081&quot;&gt;&lt;property id=&quot;20148&quot; value=&quot;5&quot;/&gt;&lt;property id=&quot;20300&quot; value=&quot;슬라이드 76&quot;/&gt;&lt;property id=&quot;20307&quot; value=&quot;325&quot;/&gt;&lt;/object&gt;&lt;object type=&quot;3&quot; unique_id=&quot;10082&quot;&gt;&lt;property id=&quot;20148&quot; value=&quot;5&quot;/&gt;&lt;property id=&quot;20300&quot; value=&quot;슬라이드 77&quot;/&gt;&lt;property id=&quot;20307&quot; value=&quot;313&quot;/&gt;&lt;/object&gt;&lt;object type=&quot;3&quot; unique_id=&quot;10083&quot;&gt;&lt;property id=&quot;20148&quot; value=&quot;5&quot;/&gt;&lt;property id=&quot;20300&quot; value=&quot;슬라이드 78&quot;/&gt;&lt;property id=&quot;20307&quot; value=&quot;326&quot;/&gt;&lt;/object&gt;&lt;object type=&quot;3&quot; unique_id=&quot;10084&quot;&gt;&lt;property id=&quot;20148&quot; value=&quot;5&quot;/&gt;&lt;property id=&quot;20300&quot; value=&quot;슬라이드 79&quot;/&gt;&lt;property id=&quot;20307&quot; value=&quot;345&quot;/&gt;&lt;/object&gt;&lt;object type=&quot;3&quot; unique_id=&quot;10085&quot;&gt;&lt;property id=&quot;20148&quot; value=&quot;5&quot;/&gt;&lt;property id=&quot;20300&quot; value=&quot;슬라이드 80&quot;/&gt;&lt;property id=&quot;20307&quot; value=&quot;344&quot;/&gt;&lt;/object&gt;&lt;object type=&quot;3&quot; unique_id=&quot;10086&quot;&gt;&lt;property id=&quot;20148&quot; value=&quot;5&quot;/&gt;&lt;property id=&quot;20300&quot; value=&quot;슬라이드 81&quot;/&gt;&lt;property id=&quot;20307&quot; value=&quot;336&quot;/&gt;&lt;/object&gt;&lt;object type=&quot;3&quot; unique_id=&quot;10087&quot;&gt;&lt;property id=&quot;20148&quot; value=&quot;5&quot;/&gt;&lt;property id=&quot;20300&quot; value=&quot;슬라이드 82&quot;/&gt;&lt;property id=&quot;20307&quot; value=&quot;337&quot;/&gt;&lt;/object&gt;&lt;object type=&quot;3&quot; unique_id=&quot;10088&quot;&gt;&lt;property id=&quot;20148&quot; value=&quot;5&quot;/&gt;&lt;property id=&quot;20300&quot; value=&quot;슬라이드 83&quot;/&gt;&lt;property id=&quot;20307&quot; value=&quot;314&quot;/&gt;&lt;/object&gt;&lt;object type=&quot;3&quot; unique_id=&quot;10089&quot;&gt;&lt;property id=&quot;20148&quot; value=&quot;5&quot;/&gt;&lt;property id=&quot;20300&quot; value=&quot;슬라이드 84&quot;/&gt;&lt;property id=&quot;20307&quot; value=&quot;315&quot;/&gt;&lt;/object&gt;&lt;object type=&quot;3&quot; unique_id=&quot;10090&quot;&gt;&lt;property id=&quot;20148&quot; value=&quot;5&quot;/&gt;&lt;property id=&quot;20300&quot; value=&quot;슬라이드 85&quot;/&gt;&lt;property id=&quot;20307&quot; value=&quot;395&quot;/&gt;&lt;/object&gt;&lt;object type=&quot;3&quot; unique_id=&quot;10091&quot;&gt;&lt;property id=&quot;20148&quot; value=&quot;5&quot;/&gt;&lt;property id=&quot;20300&quot; value=&quot;슬라이드 86&quot;/&gt;&lt;property id=&quot;20307&quot; value=&quot;396&quot;/&gt;&lt;/object&gt;&lt;object type=&quot;3&quot; unique_id=&quot;10092&quot;&gt;&lt;property id=&quot;20148&quot; value=&quot;5&quot;/&gt;&lt;property id=&quot;20300&quot; value=&quot;슬라이드 87&quot;/&gt;&lt;property id=&quot;20307&quot; value=&quot;398&quot;/&gt;&lt;/object&gt;&lt;object type=&quot;3&quot; unique_id=&quot;10093&quot;&gt;&lt;property id=&quot;20148&quot; value=&quot;5&quot;/&gt;&lt;property id=&quot;20300&quot; value=&quot;슬라이드 88&quot;/&gt;&lt;property id=&quot;20307&quot; value=&quot;399&quot;/&gt;&lt;/object&gt;&lt;object type=&quot;3&quot; unique_id=&quot;10094&quot;&gt;&lt;property id=&quot;20148&quot; value=&quot;5&quot;/&gt;&lt;property id=&quot;20300&quot; value=&quot;슬라이드 89&quot;/&gt;&lt;property id=&quot;20307&quot; value=&quot;400&quot;/&gt;&lt;/object&gt;&lt;object type=&quot;3&quot; unique_id=&quot;10095&quot;&gt;&lt;property id=&quot;20148&quot; value=&quot;5&quot;/&gt;&lt;property id=&quot;20300&quot; value=&quot;슬라이드 90&quot;/&gt;&lt;property id=&quot;20307&quot; value=&quot;397&quot;/&gt;&lt;/object&gt;&lt;object type=&quot;3&quot; unique_id=&quot;10096&quot;&gt;&lt;property id=&quot;20148&quot; value=&quot;5&quot;/&gt;&lt;property id=&quot;20300&quot; value=&quot;슬라이드 91&quot;/&gt;&lt;property id=&quot;20307&quot; value=&quot;340&quot;/&gt;&lt;/object&gt;&lt;object type=&quot;3&quot; unique_id=&quot;10097&quot;&gt;&lt;property id=&quot;20148&quot; value=&quot;5&quot;/&gt;&lt;property id=&quot;20300&quot; value=&quot;슬라이드 92&quot;/&gt;&lt;property id=&quot;20307&quot; value=&quot;341&quot;/&gt;&lt;/object&gt;&lt;object type=&quot;3&quot; unique_id=&quot;10098&quot;&gt;&lt;property id=&quot;20148&quot; value=&quot;5&quot;/&gt;&lt;property id=&quot;20300&quot; value=&quot;슬라이드 93&quot;/&gt;&lt;property id=&quot;20307&quot; value=&quot;342&quot;/&gt;&lt;/object&gt;&lt;object type=&quot;3&quot; unique_id=&quot;10099&quot;&gt;&lt;property id=&quot;20148&quot; value=&quot;5&quot;/&gt;&lt;property id=&quot;20300&quot; value=&quot;슬라이드 94&quot;/&gt;&lt;property id=&quot;20307&quot; value=&quot;378&quot;/&gt;&lt;/object&gt;&lt;object type=&quot;3&quot; unique_id=&quot;10100&quot;&gt;&lt;property id=&quot;20148&quot; value=&quot;5&quot;/&gt;&lt;property id=&quot;20300&quot; value=&quot;슬라이드 95&quot;/&gt;&lt;property id=&quot;20307&quot; value=&quot;374&quot;/&gt;&lt;/object&gt;&lt;object type=&quot;3&quot; unique_id=&quot;10101&quot;&gt;&lt;property id=&quot;20148&quot; value=&quot;5&quot;/&gt;&lt;property id=&quot;20300&quot; value=&quot;슬라이드 96&quot;/&gt;&lt;property id=&quot;20307&quot; value=&quot;377&quot;/&gt;&lt;/object&gt;&lt;object type=&quot;3&quot; unique_id=&quot;10102&quot;&gt;&lt;property id=&quot;20148&quot; value=&quot;5&quot;/&gt;&lt;property id=&quot;20300&quot; value=&quot;슬라이드 97&quot;/&gt;&lt;property id=&quot;20307&quot; value=&quot;379&quot;/&gt;&lt;/object&gt;&lt;object type=&quot;3&quot; unique_id=&quot;10103&quot;&gt;&lt;property id=&quot;20148&quot; value=&quot;5&quot;/&gt;&lt;property id=&quot;20300&quot; value=&quot;슬라이드 98&quot;/&gt;&lt;property id=&quot;20307&quot; value=&quot;401&quot;/&gt;&lt;/object&gt;&lt;object type=&quot;3&quot; unique_id=&quot;10104&quot;&gt;&lt;property id=&quot;20148&quot; value=&quot;5&quot;/&gt;&lt;property id=&quot;20300&quot; value=&quot;슬라이드 99&quot;/&gt;&lt;property id=&quot;20307&quot; value=&quot;343&quot;/&gt;&lt;/object&gt;&lt;object type=&quot;3&quot; unique_id=&quot;10105&quot;&gt;&lt;property id=&quot;20148&quot; value=&quot;5&quot;/&gt;&lt;property id=&quot;20300&quot; value=&quot;슬라이드 100&quot;/&gt;&lt;property id=&quot;20307&quot; value=&quot;347&quot;/&gt;&lt;/object&gt;&lt;object type=&quot;3&quot; unique_id=&quot;10106&quot;&gt;&lt;property id=&quot;20148&quot; value=&quot;5&quot;/&gt;&lt;property id=&quot;20300&quot; value=&quot;슬라이드 101&quot;/&gt;&lt;property id=&quot;20307&quot; value=&quot;346&quot;/&gt;&lt;/object&gt;&lt;object type=&quot;3&quot; unique_id=&quot;10107&quot;&gt;&lt;property id=&quot;20148&quot; value=&quot;5&quot;/&gt;&lt;property id=&quot;20300&quot; value=&quot;슬라이드 102&quot;/&gt;&lt;property id=&quot;20307&quot; value=&quot;402&quot;/&gt;&lt;/object&gt;&lt;object type=&quot;3&quot; unique_id=&quot;10108&quot;&gt;&lt;property id=&quot;20148&quot; value=&quot;5&quot;/&gt;&lt;property id=&quot;20300&quot; value=&quot;슬라이드 103&quot;/&gt;&lt;property id=&quot;20307&quot; value=&quot;348&quot;/&gt;&lt;/object&gt;&lt;object type=&quot;3&quot; unique_id=&quot;10109&quot;&gt;&lt;property id=&quot;20148&quot; value=&quot;5&quot;/&gt;&lt;property id=&quot;20300&quot; value=&quot;슬라이드 104&quot;/&gt;&lt;property id=&quot;20307&quot; value=&quot;349&quot;/&gt;&lt;/object&gt;&lt;object type=&quot;3&quot; unique_id=&quot;10110&quot;&gt;&lt;property id=&quot;20148&quot; value=&quot;5&quot;/&gt;&lt;property id=&quot;20300&quot; value=&quot;슬라이드 105&quot;/&gt;&lt;property id=&quot;20307&quot; value=&quot;350&quot;/&gt;&lt;/object&gt;&lt;object type=&quot;3&quot; unique_id=&quot;10111&quot;&gt;&lt;property id=&quot;20148&quot; value=&quot;5&quot;/&gt;&lt;property id=&quot;20300&quot; value=&quot;슬라이드 106&quot;/&gt;&lt;property id=&quot;20307&quot; value=&quot;351&quot;/&gt;&lt;/object&gt;&lt;object type=&quot;3&quot; unique_id=&quot;10112&quot;&gt;&lt;property id=&quot;20148&quot; value=&quot;5&quot;/&gt;&lt;property id=&quot;20300&quot; value=&quot;슬라이드 107&quot;/&gt;&lt;property id=&quot;20307&quot; value=&quot;352&quot;/&gt;&lt;/object&gt;&lt;object type=&quot;3&quot; unique_id=&quot;10113&quot;&gt;&lt;property id=&quot;20148&quot; value=&quot;5&quot;/&gt;&lt;property id=&quot;20300&quot; value=&quot;슬라이드 108&quot;/&gt;&lt;property id=&quot;20307&quot; value=&quot;353&quot;/&gt;&lt;/object&gt;&lt;object type=&quot;3&quot; unique_id=&quot;10114&quot;&gt;&lt;property id=&quot;20148&quot; value=&quot;5&quot;/&gt;&lt;property id=&quot;20300&quot; value=&quot;슬라이드 109&quot;/&gt;&lt;property id=&quot;20307&quot; value=&quot;405&quot;/&gt;&lt;/object&gt;&lt;object type=&quot;3&quot; unique_id=&quot;10115&quot;&gt;&lt;property id=&quot;20148&quot; value=&quot;5&quot;/&gt;&lt;property id=&quot;20300&quot; value=&quot;슬라이드 110&quot;/&gt;&lt;property id=&quot;20307&quot; value=&quot;404&quot;/&gt;&lt;/object&gt;&lt;object type=&quot;3&quot; unique_id=&quot;10116&quot;&gt;&lt;property id=&quot;20148&quot; value=&quot;5&quot;/&gt;&lt;property id=&quot;20300&quot; value=&quot;슬라이드 111&quot;/&gt;&lt;property id=&quot;20307&quot; value=&quot;406&quot;/&gt;&lt;/object&gt;&lt;object type=&quot;3&quot; unique_id=&quot;10117&quot;&gt;&lt;property id=&quot;20148&quot; value=&quot;5&quot;/&gt;&lt;property id=&quot;20300&quot; value=&quot;슬라이드 112&quot;/&gt;&lt;property id=&quot;20307&quot; value=&quot;354&quot;/&gt;&lt;/object&gt;&lt;object type=&quot;3&quot; unique_id=&quot;10118&quot;&gt;&lt;property id=&quot;20148&quot; value=&quot;5&quot;/&gt;&lt;property id=&quot;20300&quot; value=&quot;슬라이드 113&quot;/&gt;&lt;property id=&quot;20307&quot; value=&quot;403&quot;/&gt;&lt;/object&gt;&lt;object type=&quot;3&quot; unique_id=&quot;10119&quot;&gt;&lt;property id=&quot;20148&quot; value=&quot;5&quot;/&gt;&lt;property id=&quot;20300&quot; value=&quot;슬라이드 114&quot;/&gt;&lt;property id=&quot;20307&quot; value=&quot;355&quot;/&gt;&lt;/object&gt;&lt;object type=&quot;3&quot; unique_id=&quot;10120&quot;&gt;&lt;property id=&quot;20148&quot; value=&quot;5&quot;/&gt;&lt;property id=&quot;20300&quot; value=&quot;슬라이드 115&quot;/&gt;&lt;property id=&quot;20307&quot; value=&quot;358&quot;/&gt;&lt;/object&gt;&lt;object type=&quot;3&quot; unique_id=&quot;10121&quot;&gt;&lt;property id=&quot;20148&quot; value=&quot;5&quot;/&gt;&lt;property id=&quot;20300&quot; value=&quot;슬라이드 116&quot;/&gt;&lt;property id=&quot;20307&quot; value=&quot;356&quot;/&gt;&lt;/object&gt;&lt;object type=&quot;3&quot; unique_id=&quot;10122&quot;&gt;&lt;property id=&quot;20148&quot; value=&quot;5&quot;/&gt;&lt;property id=&quot;20300&quot; value=&quot;슬라이드 117&quot;/&gt;&lt;property id=&quot;20307&quot; value=&quot;408&quot;/&gt;&lt;/object&gt;&lt;object type=&quot;3&quot; unique_id=&quot;10123&quot;&gt;&lt;property id=&quot;20148&quot; value=&quot;5&quot;/&gt;&lt;property id=&quot;20300&quot; value=&quot;슬라이드 118&quot;/&gt;&lt;property id=&quot;20307&quot; value=&quot;359&quot;/&gt;&lt;/object&gt;&lt;object type=&quot;3&quot; unique_id=&quot;10124&quot;&gt;&lt;property id=&quot;20148&quot; value=&quot;5&quot;/&gt;&lt;property id=&quot;20300&quot; value=&quot;슬라이드 119&quot;/&gt;&lt;property id=&quot;20307&quot; value=&quot;361&quot;/&gt;&lt;/object&gt;&lt;object type=&quot;3&quot; unique_id=&quot;10125&quot;&gt;&lt;property id=&quot;20148&quot; value=&quot;5&quot;/&gt;&lt;property id=&quot;20300&quot; value=&quot;슬라이드 120&quot;/&gt;&lt;property id=&quot;20307&quot; value=&quot;360&quot;/&gt;&lt;/object&gt;&lt;object type=&quot;3&quot; unique_id=&quot;10126&quot;&gt;&lt;property id=&quot;20148&quot; value=&quot;5&quot;/&gt;&lt;property id=&quot;20300&quot; value=&quot;슬라이드 121&quot;/&gt;&lt;property id=&quot;20307&quot; value=&quot;357&quot;/&gt;&lt;/object&gt;&lt;object type=&quot;3&quot; unique_id=&quot;10127&quot;&gt;&lt;property id=&quot;20148&quot; value=&quot;5&quot;/&gt;&lt;property id=&quot;20300&quot; value=&quot;슬라이드 122&quot;/&gt;&lt;property id=&quot;20307&quot; value=&quot;362&quot;/&gt;&lt;/object&gt;&lt;object type=&quot;3&quot; unique_id=&quot;10128&quot;&gt;&lt;property id=&quot;20148&quot; value=&quot;5&quot;/&gt;&lt;property id=&quot;20300&quot; value=&quot;슬라이드 123&quot;/&gt;&lt;property id=&quot;20307&quot; value=&quot;366&quot;/&gt;&lt;/object&gt;&lt;object type=&quot;3&quot; unique_id=&quot;10129&quot;&gt;&lt;property id=&quot;20148&quot; value=&quot;5&quot;/&gt;&lt;property id=&quot;20300&quot; value=&quot;슬라이드 124&quot;/&gt;&lt;property id=&quot;20307&quot; value=&quot;365&quot;/&gt;&lt;/object&gt;&lt;object type=&quot;3&quot; unique_id=&quot;10130&quot;&gt;&lt;property id=&quot;20148&quot; value=&quot;5&quot;/&gt;&lt;property id=&quot;20300&quot; value=&quot;슬라이드 125&quot;/&gt;&lt;property id=&quot;20307&quot; value=&quot;363&quot;/&gt;&lt;/object&gt;&lt;object type=&quot;3&quot; unique_id=&quot;10131&quot;&gt;&lt;property id=&quot;20148&quot; value=&quot;5&quot;/&gt;&lt;property id=&quot;20300&quot; value=&quot;슬라이드 126&quot;/&gt;&lt;property id=&quot;20307&quot; value=&quot;364&quot;/&gt;&lt;/object&gt;&lt;object type=&quot;3&quot; unique_id=&quot;10132&quot;&gt;&lt;property id=&quot;20148&quot; value=&quot;5&quot;/&gt;&lt;property id=&quot;20300&quot; value=&quot;슬라이드 127&quot;/&gt;&lt;property id=&quot;20307&quot; value=&quot;367&quot;/&gt;&lt;/object&gt;&lt;object type=&quot;3&quot; unique_id=&quot;10133&quot;&gt;&lt;property id=&quot;20148&quot; value=&quot;5&quot;/&gt;&lt;property id=&quot;20300&quot; value=&quot;슬라이드 128&quot;/&gt;&lt;property id=&quot;20307&quot; value=&quot;407&quot;/&gt;&lt;/object&gt;&lt;object type=&quot;3&quot; unique_id=&quot;10134&quot;&gt;&lt;property id=&quot;20148&quot; value=&quot;5&quot;/&gt;&lt;property id=&quot;20300&quot; value=&quot;슬라이드 129&quot;/&gt;&lt;property id=&quot;20307&quot; value=&quot;368&quot;/&gt;&lt;/object&gt;&lt;object type=&quot;3&quot; unique_id=&quot;10137&quot;&gt;&lt;property id=&quot;20148&quot; value=&quot;5&quot;/&gt;&lt;property id=&quot;20300&quot; value=&quot;슬라이드 130&quot;/&gt;&lt;property id=&quot;20307&quot; value=&quot;372&quot;/&gt;&lt;/object&gt;&lt;object type=&quot;3&quot; unique_id=&quot;10138&quot;&gt;&lt;property id=&quot;20148&quot; value=&quot;5&quot;/&gt;&lt;property id=&quot;20300&quot; value=&quot;슬라이드 131&quot;/&gt;&lt;property id=&quot;20307&quot; value=&quot;412&quot;/&gt;&lt;/object&gt;&lt;object type=&quot;3&quot; unique_id=&quot;10139&quot;&gt;&lt;property id=&quot;20148&quot; value=&quot;5&quot;/&gt;&lt;property id=&quot;20300&quot; value=&quot;슬라이드 132&quot;/&gt;&lt;property id=&quot;20307&quot; value=&quot;414&quot;/&gt;&lt;/object&gt;&lt;object type=&quot;3&quot; unique_id=&quot;10140&quot;&gt;&lt;property id=&quot;20148&quot; value=&quot;5&quot;/&gt;&lt;property id=&quot;20300&quot; value=&quot;슬라이드 133&quot;/&gt;&lt;property id=&quot;20307&quot; value=&quot;415&quot;/&gt;&lt;/object&gt;&lt;object type=&quot;3&quot; unique_id=&quot;10141&quot;&gt;&lt;property id=&quot;20148&quot; value=&quot;5&quot;/&gt;&lt;property id=&quot;20300&quot; value=&quot;슬라이드 134&quot;/&gt;&lt;property id=&quot;20307&quot; value=&quot;413&quot;/&gt;&lt;/object&gt;&lt;object type=&quot;3&quot; unique_id=&quot;10142&quot;&gt;&lt;property id=&quot;20148&quot; value=&quot;5&quot;/&gt;&lt;property id=&quot;20300&quot; value=&quot;슬라이드 135&quot;/&gt;&lt;property id=&quot;20307&quot; value=&quot;416&quot;/&gt;&lt;/object&gt;&lt;object type=&quot;3&quot; unique_id=&quot;10143&quot;&gt;&lt;property id=&quot;20148&quot; value=&quot;5&quot;/&gt;&lt;property id=&quot;20300&quot; value=&quot;슬라이드 136&quot;/&gt;&lt;property id=&quot;20307&quot; value=&quot;410&quot;/&gt;&lt;/object&gt;&lt;object type=&quot;3&quot; unique_id=&quot;11564&quot;&gt;&lt;property id=&quot;20148&quot; value=&quot;5&quot;/&gt;&lt;property id=&quot;20300&quot; value=&quot;슬라이드 2&quot;/&gt;&lt;property id=&quot;20307&quot; value=&quot;42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2929</Words>
  <Application>Microsoft Office PowerPoint</Application>
  <PresentationFormat>화면 슬라이드 쇼(4:3)</PresentationFormat>
  <Paragraphs>298</Paragraphs>
  <Slides>136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7" baseType="lpstr">
      <vt:lpstr>MS PGothic</vt:lpstr>
      <vt:lpstr>MS PGothic</vt:lpstr>
      <vt:lpstr>Osaka</vt:lpstr>
      <vt:lpstr>򬄯tum</vt:lpstr>
      <vt:lpstr>굴림</vt:lpstr>
      <vt:lpstr>맑은 고딕</vt:lpstr>
      <vt:lpstr>Arial</vt:lpstr>
      <vt:lpstr>Century Gothic</vt:lpstr>
      <vt:lpstr>Times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KisungKo</dc:creator>
  <cp:lastModifiedBy>Han-Jong Ko</cp:lastModifiedBy>
  <cp:revision>119</cp:revision>
  <cp:lastPrinted>2012-09-13T02:37:42Z</cp:lastPrinted>
  <dcterms:created xsi:type="dcterms:W3CDTF">2012-09-10T16:26:08Z</dcterms:created>
  <dcterms:modified xsi:type="dcterms:W3CDTF">2017-04-20T08:42:05Z</dcterms:modified>
</cp:coreProperties>
</file>